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6" r:id="rId1"/>
  </p:sldMasterIdLst>
  <p:notesMasterIdLst>
    <p:notesMasterId r:id="rId49"/>
  </p:notesMasterIdLst>
  <p:sldIdLst>
    <p:sldId id="256" r:id="rId2"/>
    <p:sldId id="257" r:id="rId3"/>
    <p:sldId id="265" r:id="rId4"/>
    <p:sldId id="258" r:id="rId5"/>
    <p:sldId id="260" r:id="rId6"/>
    <p:sldId id="261" r:id="rId7"/>
    <p:sldId id="262" r:id="rId8"/>
    <p:sldId id="263" r:id="rId9"/>
    <p:sldId id="264" r:id="rId10"/>
    <p:sldId id="268" r:id="rId11"/>
    <p:sldId id="269" r:id="rId12"/>
    <p:sldId id="271" r:id="rId13"/>
    <p:sldId id="272" r:id="rId14"/>
    <p:sldId id="267" r:id="rId15"/>
    <p:sldId id="270" r:id="rId16"/>
    <p:sldId id="273" r:id="rId17"/>
    <p:sldId id="274" r:id="rId18"/>
    <p:sldId id="275" r:id="rId19"/>
    <p:sldId id="276" r:id="rId20"/>
    <p:sldId id="277" r:id="rId21"/>
    <p:sldId id="278" r:id="rId22"/>
    <p:sldId id="279" r:id="rId23"/>
    <p:sldId id="280" r:id="rId24"/>
    <p:sldId id="281" r:id="rId25"/>
    <p:sldId id="301" r:id="rId26"/>
    <p:sldId id="282" r:id="rId27"/>
    <p:sldId id="302" r:id="rId28"/>
    <p:sldId id="283" r:id="rId29"/>
    <p:sldId id="284" r:id="rId30"/>
    <p:sldId id="313"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314" r:id="rId44"/>
    <p:sldId id="315" r:id="rId45"/>
    <p:sldId id="316" r:id="rId46"/>
    <p:sldId id="317" r:id="rId47"/>
    <p:sldId id="318" r:id="rId48"/>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0338" autoAdjust="0"/>
  </p:normalViewPr>
  <p:slideViewPr>
    <p:cSldViewPr>
      <p:cViewPr varScale="1">
        <p:scale>
          <a:sx n="68" d="100"/>
          <a:sy n="68" d="100"/>
        </p:scale>
        <p:origin x="-1446"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2A1BA64-2EDC-429F-85B9-20093EE4B756}" type="datetimeFigureOut">
              <a:rPr lang="it-IT" smtClean="0"/>
              <a:t>06/06/2012</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ED3CCD6-0842-4CED-AFD7-14C1BCDAC75A}" type="slidenum">
              <a:rPr lang="it-IT" smtClean="0"/>
              <a:t>‹N›</a:t>
            </a:fld>
            <a:endParaRPr lang="it-IT"/>
          </a:p>
        </p:txBody>
      </p:sp>
    </p:spTree>
    <p:extLst>
      <p:ext uri="{BB962C8B-B14F-4D97-AF65-F5344CB8AC3E}">
        <p14:creationId xmlns:p14="http://schemas.microsoft.com/office/powerpoint/2010/main" val="21862757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4ED3CCD6-0842-4CED-AFD7-14C1BCDAC75A}" type="slidenum">
              <a:rPr lang="it-IT" smtClean="0"/>
              <a:t>1</a:t>
            </a:fld>
            <a:endParaRPr lang="it-IT"/>
          </a:p>
        </p:txBody>
      </p:sp>
    </p:spTree>
    <p:extLst>
      <p:ext uri="{BB962C8B-B14F-4D97-AF65-F5344CB8AC3E}">
        <p14:creationId xmlns:p14="http://schemas.microsoft.com/office/powerpoint/2010/main" val="42372714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4ED3CCD6-0842-4CED-AFD7-14C1BCDAC75A}" type="slidenum">
              <a:rPr lang="it-IT" smtClean="0"/>
              <a:t>3</a:t>
            </a:fld>
            <a:endParaRPr lang="it-IT"/>
          </a:p>
        </p:txBody>
      </p:sp>
    </p:spTree>
    <p:extLst>
      <p:ext uri="{BB962C8B-B14F-4D97-AF65-F5344CB8AC3E}">
        <p14:creationId xmlns:p14="http://schemas.microsoft.com/office/powerpoint/2010/main" val="29461596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4ED3CCD6-0842-4CED-AFD7-14C1BCDAC75A}" type="slidenum">
              <a:rPr lang="it-IT" smtClean="0"/>
              <a:t>20</a:t>
            </a:fld>
            <a:endParaRPr lang="it-IT"/>
          </a:p>
        </p:txBody>
      </p:sp>
    </p:spTree>
    <p:extLst>
      <p:ext uri="{BB962C8B-B14F-4D97-AF65-F5344CB8AC3E}">
        <p14:creationId xmlns:p14="http://schemas.microsoft.com/office/powerpoint/2010/main" val="24719199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4ED3CCD6-0842-4CED-AFD7-14C1BCDAC75A}" type="slidenum">
              <a:rPr lang="it-IT" smtClean="0"/>
              <a:t>24</a:t>
            </a:fld>
            <a:endParaRPr lang="it-IT"/>
          </a:p>
        </p:txBody>
      </p:sp>
    </p:spTree>
    <p:extLst>
      <p:ext uri="{BB962C8B-B14F-4D97-AF65-F5344CB8AC3E}">
        <p14:creationId xmlns:p14="http://schemas.microsoft.com/office/powerpoint/2010/main" val="1337070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4ED3CCD6-0842-4CED-AFD7-14C1BCDAC75A}" type="slidenum">
              <a:rPr lang="it-IT" smtClean="0"/>
              <a:t>35</a:t>
            </a:fld>
            <a:endParaRPr lang="it-IT"/>
          </a:p>
        </p:txBody>
      </p:sp>
    </p:spTree>
    <p:extLst>
      <p:ext uri="{BB962C8B-B14F-4D97-AF65-F5344CB8AC3E}">
        <p14:creationId xmlns:p14="http://schemas.microsoft.com/office/powerpoint/2010/main" val="37998704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it-IT" smtClean="0"/>
              <a:t>Fare clic per modificare lo stile del titolo</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8F8F9E18-61DD-46D3-8634-CB42DA932620}" type="datetime1">
              <a:rPr lang="it-IT" smtClean="0"/>
              <a:t>06/06/2012</a:t>
            </a:fld>
            <a:endParaRPr lang="it-IT"/>
          </a:p>
        </p:txBody>
      </p:sp>
      <p:sp>
        <p:nvSpPr>
          <p:cNvPr id="5" name="Footer Placeholder 4"/>
          <p:cNvSpPr>
            <a:spLocks noGrp="1"/>
          </p:cNvSpPr>
          <p:nvPr>
            <p:ph type="ftr" sz="quarter" idx="11"/>
          </p:nvPr>
        </p:nvSpPr>
        <p:spPr/>
        <p:txBody>
          <a:bodyPr/>
          <a:lstStyle/>
          <a:p>
            <a:r>
              <a:rPr lang="it-IT" smtClean="0"/>
              <a:t>dott.for.Maurizio Angotti</a:t>
            </a:r>
            <a:endParaRPr lang="it-IT"/>
          </a:p>
        </p:txBody>
      </p:sp>
      <p:sp>
        <p:nvSpPr>
          <p:cNvPr id="6" name="Slide Number Placeholder 5"/>
          <p:cNvSpPr>
            <a:spLocks noGrp="1"/>
          </p:cNvSpPr>
          <p:nvPr>
            <p:ph type="sldNum" sz="quarter" idx="12"/>
          </p:nvPr>
        </p:nvSpPr>
        <p:spPr/>
        <p:txBody>
          <a:bodyPr/>
          <a:lstStyle/>
          <a:p>
            <a:fld id="{ADDE3A60-E203-4368-903D-DE7CF04A4B8A}" type="slidenum">
              <a:rPr lang="it-IT" smtClean="0"/>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Vertical Text Placeholder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p>
            <a:fld id="{B2F3A948-4876-4DE1-A18E-F66BD2E86BC5}" type="datetime1">
              <a:rPr lang="it-IT" smtClean="0"/>
              <a:t>06/06/2012</a:t>
            </a:fld>
            <a:endParaRPr lang="it-IT"/>
          </a:p>
        </p:txBody>
      </p:sp>
      <p:sp>
        <p:nvSpPr>
          <p:cNvPr id="5" name="Footer Placeholder 4"/>
          <p:cNvSpPr>
            <a:spLocks noGrp="1"/>
          </p:cNvSpPr>
          <p:nvPr>
            <p:ph type="ftr" sz="quarter" idx="11"/>
          </p:nvPr>
        </p:nvSpPr>
        <p:spPr/>
        <p:txBody>
          <a:bodyPr/>
          <a:lstStyle/>
          <a:p>
            <a:r>
              <a:rPr lang="it-IT" smtClean="0"/>
              <a:t>dott.for.Maurizio Angotti</a:t>
            </a:r>
            <a:endParaRPr lang="it-IT"/>
          </a:p>
        </p:txBody>
      </p:sp>
      <p:sp>
        <p:nvSpPr>
          <p:cNvPr id="6" name="Slide Number Placeholder 5"/>
          <p:cNvSpPr>
            <a:spLocks noGrp="1"/>
          </p:cNvSpPr>
          <p:nvPr>
            <p:ph type="sldNum" sz="quarter" idx="12"/>
          </p:nvPr>
        </p:nvSpPr>
        <p:spPr/>
        <p:txBody>
          <a:bodyPr/>
          <a:lstStyle/>
          <a:p>
            <a:fld id="{ADDE3A60-E203-4368-903D-DE7CF04A4B8A}" type="slidenum">
              <a:rPr lang="it-IT" smtClean="0"/>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p>
            <a:fld id="{6F2A2659-46EE-4B48-AD16-7CCDC1892B3A}" type="datetime1">
              <a:rPr lang="it-IT" smtClean="0"/>
              <a:t>06/06/2012</a:t>
            </a:fld>
            <a:endParaRPr lang="it-IT"/>
          </a:p>
        </p:txBody>
      </p:sp>
      <p:sp>
        <p:nvSpPr>
          <p:cNvPr id="5" name="Footer Placeholder 4"/>
          <p:cNvSpPr>
            <a:spLocks noGrp="1"/>
          </p:cNvSpPr>
          <p:nvPr>
            <p:ph type="ftr" sz="quarter" idx="11"/>
          </p:nvPr>
        </p:nvSpPr>
        <p:spPr/>
        <p:txBody>
          <a:bodyPr/>
          <a:lstStyle/>
          <a:p>
            <a:r>
              <a:rPr lang="it-IT" smtClean="0"/>
              <a:t>dott.for.Maurizio Angotti</a:t>
            </a:r>
            <a:endParaRPr lang="it-IT"/>
          </a:p>
        </p:txBody>
      </p:sp>
      <p:sp>
        <p:nvSpPr>
          <p:cNvPr id="6" name="Slide Number Placeholder 5"/>
          <p:cNvSpPr>
            <a:spLocks noGrp="1"/>
          </p:cNvSpPr>
          <p:nvPr>
            <p:ph type="sldNum" sz="quarter" idx="12"/>
          </p:nvPr>
        </p:nvSpPr>
        <p:spPr/>
        <p:txBody>
          <a:bodyPr/>
          <a:lstStyle/>
          <a:p>
            <a:fld id="{ADDE3A60-E203-4368-903D-DE7CF04A4B8A}" type="slidenum">
              <a:rPr lang="it-IT" smtClean="0"/>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Content Placeholder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p>
            <a:fld id="{D15C1569-8035-454A-81B4-76F4187A746C}" type="datetime1">
              <a:rPr lang="it-IT" smtClean="0"/>
              <a:t>06/06/2012</a:t>
            </a:fld>
            <a:endParaRPr lang="it-IT"/>
          </a:p>
        </p:txBody>
      </p:sp>
      <p:sp>
        <p:nvSpPr>
          <p:cNvPr id="5" name="Footer Placeholder 4"/>
          <p:cNvSpPr>
            <a:spLocks noGrp="1"/>
          </p:cNvSpPr>
          <p:nvPr>
            <p:ph type="ftr" sz="quarter" idx="11"/>
          </p:nvPr>
        </p:nvSpPr>
        <p:spPr/>
        <p:txBody>
          <a:bodyPr/>
          <a:lstStyle/>
          <a:p>
            <a:r>
              <a:rPr lang="it-IT" smtClean="0"/>
              <a:t>dott.for.Maurizio Angotti</a:t>
            </a:r>
            <a:endParaRPr lang="it-IT"/>
          </a:p>
        </p:txBody>
      </p:sp>
      <p:sp>
        <p:nvSpPr>
          <p:cNvPr id="6" name="Slide Number Placeholder 5"/>
          <p:cNvSpPr>
            <a:spLocks noGrp="1"/>
          </p:cNvSpPr>
          <p:nvPr>
            <p:ph type="sldNum" sz="quarter" idx="12"/>
          </p:nvPr>
        </p:nvSpPr>
        <p:spPr/>
        <p:txBody>
          <a:bodyPr/>
          <a:lstStyle/>
          <a:p>
            <a:fld id="{ADDE3A60-E203-4368-903D-DE7CF04A4B8A}" type="slidenum">
              <a:rPr lang="it-IT" smtClean="0"/>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3CD3E744-29E5-44E0-B717-F038459D234A}" type="datetime1">
              <a:rPr lang="it-IT" smtClean="0"/>
              <a:t>06/06/2012</a:t>
            </a:fld>
            <a:endParaRPr lang="it-IT"/>
          </a:p>
        </p:txBody>
      </p:sp>
      <p:sp>
        <p:nvSpPr>
          <p:cNvPr id="5" name="Footer Placeholder 4"/>
          <p:cNvSpPr>
            <a:spLocks noGrp="1"/>
          </p:cNvSpPr>
          <p:nvPr>
            <p:ph type="ftr" sz="quarter" idx="11"/>
          </p:nvPr>
        </p:nvSpPr>
        <p:spPr/>
        <p:txBody>
          <a:bodyPr/>
          <a:lstStyle/>
          <a:p>
            <a:r>
              <a:rPr lang="it-IT" smtClean="0"/>
              <a:t>dott.for.Maurizio Angotti</a:t>
            </a:r>
            <a:endParaRPr lang="it-IT"/>
          </a:p>
        </p:txBody>
      </p:sp>
      <p:sp>
        <p:nvSpPr>
          <p:cNvPr id="6" name="Slide Number Placeholder 5"/>
          <p:cNvSpPr>
            <a:spLocks noGrp="1"/>
          </p:cNvSpPr>
          <p:nvPr>
            <p:ph type="sldNum" sz="quarter" idx="12"/>
          </p:nvPr>
        </p:nvSpPr>
        <p:spPr/>
        <p:txBody>
          <a:bodyPr/>
          <a:lstStyle/>
          <a:p>
            <a:fld id="{ADDE3A60-E203-4368-903D-DE7CF04A4B8A}" type="slidenum">
              <a:rPr lang="it-IT" smtClean="0"/>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Date Placeholder 4"/>
          <p:cNvSpPr>
            <a:spLocks noGrp="1"/>
          </p:cNvSpPr>
          <p:nvPr>
            <p:ph type="dt" sz="half" idx="10"/>
          </p:nvPr>
        </p:nvSpPr>
        <p:spPr/>
        <p:txBody>
          <a:bodyPr/>
          <a:lstStyle/>
          <a:p>
            <a:fld id="{B0FA158E-7E0C-42C7-B5EA-597442833E21}" type="datetime1">
              <a:rPr lang="it-IT" smtClean="0"/>
              <a:t>06/06/2012</a:t>
            </a:fld>
            <a:endParaRPr lang="it-IT"/>
          </a:p>
        </p:txBody>
      </p:sp>
      <p:sp>
        <p:nvSpPr>
          <p:cNvPr id="6" name="Footer Placeholder 5"/>
          <p:cNvSpPr>
            <a:spLocks noGrp="1"/>
          </p:cNvSpPr>
          <p:nvPr>
            <p:ph type="ftr" sz="quarter" idx="11"/>
          </p:nvPr>
        </p:nvSpPr>
        <p:spPr/>
        <p:txBody>
          <a:bodyPr/>
          <a:lstStyle/>
          <a:p>
            <a:r>
              <a:rPr lang="it-IT" smtClean="0"/>
              <a:t>dott.for.Maurizio Angotti</a:t>
            </a:r>
            <a:endParaRPr lang="it-IT"/>
          </a:p>
        </p:txBody>
      </p:sp>
      <p:sp>
        <p:nvSpPr>
          <p:cNvPr id="7" name="Slide Number Placeholder 6"/>
          <p:cNvSpPr>
            <a:spLocks noGrp="1"/>
          </p:cNvSpPr>
          <p:nvPr>
            <p:ph type="sldNum" sz="quarter" idx="12"/>
          </p:nvPr>
        </p:nvSpPr>
        <p:spPr/>
        <p:txBody>
          <a:bodyPr/>
          <a:lstStyle/>
          <a:p>
            <a:fld id="{ADDE3A60-E203-4368-903D-DE7CF04A4B8A}" type="slidenum">
              <a:rPr lang="it-IT" smtClean="0"/>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smtClean="0"/>
              <a:t>Fare clic per modificare lo stile del titolo</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7" name="Date Placeholder 6"/>
          <p:cNvSpPr>
            <a:spLocks noGrp="1"/>
          </p:cNvSpPr>
          <p:nvPr>
            <p:ph type="dt" sz="half" idx="10"/>
          </p:nvPr>
        </p:nvSpPr>
        <p:spPr/>
        <p:txBody>
          <a:bodyPr/>
          <a:lstStyle/>
          <a:p>
            <a:fld id="{B0B0FEB3-AE0F-48C9-A51A-B1B3B12F331C}" type="datetime1">
              <a:rPr lang="it-IT" smtClean="0"/>
              <a:t>06/06/2012</a:t>
            </a:fld>
            <a:endParaRPr lang="it-IT"/>
          </a:p>
        </p:txBody>
      </p:sp>
      <p:sp>
        <p:nvSpPr>
          <p:cNvPr id="8" name="Footer Placeholder 7"/>
          <p:cNvSpPr>
            <a:spLocks noGrp="1"/>
          </p:cNvSpPr>
          <p:nvPr>
            <p:ph type="ftr" sz="quarter" idx="11"/>
          </p:nvPr>
        </p:nvSpPr>
        <p:spPr/>
        <p:txBody>
          <a:bodyPr/>
          <a:lstStyle/>
          <a:p>
            <a:r>
              <a:rPr lang="it-IT" smtClean="0"/>
              <a:t>dott.for.Maurizio Angotti</a:t>
            </a:r>
            <a:endParaRPr lang="it-IT"/>
          </a:p>
        </p:txBody>
      </p:sp>
      <p:sp>
        <p:nvSpPr>
          <p:cNvPr id="9" name="Slide Number Placeholder 8"/>
          <p:cNvSpPr>
            <a:spLocks noGrp="1"/>
          </p:cNvSpPr>
          <p:nvPr>
            <p:ph type="sldNum" sz="quarter" idx="12"/>
          </p:nvPr>
        </p:nvSpPr>
        <p:spPr/>
        <p:txBody>
          <a:bodyPr/>
          <a:lstStyle/>
          <a:p>
            <a:fld id="{ADDE3A60-E203-4368-903D-DE7CF04A4B8A}" type="slidenum">
              <a:rPr lang="it-IT" smtClean="0"/>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Date Placeholder 2"/>
          <p:cNvSpPr>
            <a:spLocks noGrp="1"/>
          </p:cNvSpPr>
          <p:nvPr>
            <p:ph type="dt" sz="half" idx="10"/>
          </p:nvPr>
        </p:nvSpPr>
        <p:spPr/>
        <p:txBody>
          <a:bodyPr/>
          <a:lstStyle/>
          <a:p>
            <a:fld id="{68BC39E8-6D12-4A1C-BC25-576E1239C593}" type="datetime1">
              <a:rPr lang="it-IT" smtClean="0"/>
              <a:t>06/06/2012</a:t>
            </a:fld>
            <a:endParaRPr lang="it-IT"/>
          </a:p>
        </p:txBody>
      </p:sp>
      <p:sp>
        <p:nvSpPr>
          <p:cNvPr id="4" name="Footer Placeholder 3"/>
          <p:cNvSpPr>
            <a:spLocks noGrp="1"/>
          </p:cNvSpPr>
          <p:nvPr>
            <p:ph type="ftr" sz="quarter" idx="11"/>
          </p:nvPr>
        </p:nvSpPr>
        <p:spPr/>
        <p:txBody>
          <a:bodyPr/>
          <a:lstStyle/>
          <a:p>
            <a:r>
              <a:rPr lang="it-IT" smtClean="0"/>
              <a:t>dott.for.Maurizio Angotti</a:t>
            </a:r>
            <a:endParaRPr lang="it-IT"/>
          </a:p>
        </p:txBody>
      </p:sp>
      <p:sp>
        <p:nvSpPr>
          <p:cNvPr id="5" name="Slide Number Placeholder 4"/>
          <p:cNvSpPr>
            <a:spLocks noGrp="1"/>
          </p:cNvSpPr>
          <p:nvPr>
            <p:ph type="sldNum" sz="quarter" idx="12"/>
          </p:nvPr>
        </p:nvSpPr>
        <p:spPr/>
        <p:txBody>
          <a:bodyPr/>
          <a:lstStyle/>
          <a:p>
            <a:fld id="{ADDE3A60-E203-4368-903D-DE7CF04A4B8A}" type="slidenum">
              <a:rPr lang="it-IT" smtClean="0"/>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F66D73-6212-457E-88AE-D82AA6AF8099}" type="datetime1">
              <a:rPr lang="it-IT" smtClean="0"/>
              <a:t>06/06/2012</a:t>
            </a:fld>
            <a:endParaRPr lang="it-IT"/>
          </a:p>
        </p:txBody>
      </p:sp>
      <p:sp>
        <p:nvSpPr>
          <p:cNvPr id="3" name="Footer Placeholder 2"/>
          <p:cNvSpPr>
            <a:spLocks noGrp="1"/>
          </p:cNvSpPr>
          <p:nvPr>
            <p:ph type="ftr" sz="quarter" idx="11"/>
          </p:nvPr>
        </p:nvSpPr>
        <p:spPr/>
        <p:txBody>
          <a:bodyPr/>
          <a:lstStyle/>
          <a:p>
            <a:r>
              <a:rPr lang="it-IT" smtClean="0"/>
              <a:t>dott.for.Maurizio Angotti</a:t>
            </a:r>
            <a:endParaRPr lang="it-IT"/>
          </a:p>
        </p:txBody>
      </p:sp>
      <p:sp>
        <p:nvSpPr>
          <p:cNvPr id="4" name="Slide Number Placeholder 3"/>
          <p:cNvSpPr>
            <a:spLocks noGrp="1"/>
          </p:cNvSpPr>
          <p:nvPr>
            <p:ph type="sldNum" sz="quarter" idx="12"/>
          </p:nvPr>
        </p:nvSpPr>
        <p:spPr/>
        <p:txBody>
          <a:bodyPr/>
          <a:lstStyle/>
          <a:p>
            <a:fld id="{ADDE3A60-E203-4368-903D-DE7CF04A4B8A}" type="slidenum">
              <a:rPr lang="it-IT" smtClean="0"/>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it-IT" smtClean="0"/>
              <a:t>Fare clic per modificare lo stile del titolo</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775A2567-D608-4BAC-B8B2-C45885843453}" type="datetime1">
              <a:rPr lang="it-IT" smtClean="0"/>
              <a:t>06/06/2012</a:t>
            </a:fld>
            <a:endParaRPr lang="it-IT"/>
          </a:p>
        </p:txBody>
      </p:sp>
      <p:sp>
        <p:nvSpPr>
          <p:cNvPr id="6" name="Footer Placeholder 5"/>
          <p:cNvSpPr>
            <a:spLocks noGrp="1"/>
          </p:cNvSpPr>
          <p:nvPr>
            <p:ph type="ftr" sz="quarter" idx="11"/>
          </p:nvPr>
        </p:nvSpPr>
        <p:spPr/>
        <p:txBody>
          <a:bodyPr/>
          <a:lstStyle/>
          <a:p>
            <a:r>
              <a:rPr lang="it-IT" smtClean="0"/>
              <a:t>dott.for.Maurizio Angotti</a:t>
            </a:r>
            <a:endParaRPr lang="it-IT"/>
          </a:p>
        </p:txBody>
      </p:sp>
      <p:sp>
        <p:nvSpPr>
          <p:cNvPr id="7" name="Slide Number Placeholder 6"/>
          <p:cNvSpPr>
            <a:spLocks noGrp="1"/>
          </p:cNvSpPr>
          <p:nvPr>
            <p:ph type="sldNum" sz="quarter" idx="12"/>
          </p:nvPr>
        </p:nvSpPr>
        <p:spPr/>
        <p:txBody>
          <a:bodyPr/>
          <a:lstStyle/>
          <a:p>
            <a:fld id="{ADDE3A60-E203-4368-903D-DE7CF04A4B8A}" type="slidenum">
              <a:rPr lang="it-IT" smtClean="0"/>
              <a:t>‹N›</a:t>
            </a:fld>
            <a:endParaRPr lang="it-IT"/>
          </a:p>
        </p:txBody>
      </p:sp>
      <p:sp>
        <p:nvSpPr>
          <p:cNvPr id="9" name="Content Placeholder 8"/>
          <p:cNvSpPr>
            <a:spLocks noGrp="1"/>
          </p:cNvSpPr>
          <p:nvPr>
            <p:ph sz="quarter" idx="13"/>
          </p:nvPr>
        </p:nvSpPr>
        <p:spPr>
          <a:xfrm>
            <a:off x="304800" y="381000"/>
            <a:ext cx="7772400" cy="494284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it-IT" smtClean="0"/>
              <a:t>Fare clic per modificare lo stile del titolo</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smtClean="0"/>
              <a:t>Fare clic sull'icona per inserire un'immagine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8" name="Date Placeholder 7"/>
          <p:cNvSpPr>
            <a:spLocks noGrp="1"/>
          </p:cNvSpPr>
          <p:nvPr>
            <p:ph type="dt" sz="half" idx="10"/>
          </p:nvPr>
        </p:nvSpPr>
        <p:spPr/>
        <p:txBody>
          <a:bodyPr/>
          <a:lstStyle/>
          <a:p>
            <a:fld id="{6998DA58-AAA3-48AF-80AF-761EF04193D8}" type="datetime1">
              <a:rPr lang="it-IT" smtClean="0"/>
              <a:t>06/06/2012</a:t>
            </a:fld>
            <a:endParaRPr lang="it-IT"/>
          </a:p>
        </p:txBody>
      </p:sp>
      <p:sp>
        <p:nvSpPr>
          <p:cNvPr id="9" name="Slide Number Placeholder 8"/>
          <p:cNvSpPr>
            <a:spLocks noGrp="1"/>
          </p:cNvSpPr>
          <p:nvPr>
            <p:ph type="sldNum" sz="quarter" idx="11"/>
          </p:nvPr>
        </p:nvSpPr>
        <p:spPr/>
        <p:txBody>
          <a:bodyPr/>
          <a:lstStyle/>
          <a:p>
            <a:fld id="{ADDE3A60-E203-4368-903D-DE7CF04A4B8A}" type="slidenum">
              <a:rPr lang="it-IT" smtClean="0"/>
              <a:t>‹N›</a:t>
            </a:fld>
            <a:endParaRPr lang="it-IT"/>
          </a:p>
        </p:txBody>
      </p:sp>
      <p:sp>
        <p:nvSpPr>
          <p:cNvPr id="10" name="Footer Placeholder 9"/>
          <p:cNvSpPr>
            <a:spLocks noGrp="1"/>
          </p:cNvSpPr>
          <p:nvPr>
            <p:ph type="ftr" sz="quarter" idx="12"/>
          </p:nvPr>
        </p:nvSpPr>
        <p:spPr/>
        <p:txBody>
          <a:bodyPr/>
          <a:lstStyle/>
          <a:p>
            <a:r>
              <a:rPr lang="it-IT" smtClean="0"/>
              <a:t>dott.for.Maurizio Angotti</a:t>
            </a:r>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ADDE3A60-E203-4368-903D-DE7CF04A4B8A}" type="slidenum">
              <a:rPr lang="it-IT" smtClean="0"/>
              <a:t>‹N›</a:t>
            </a:fld>
            <a:endParaRPr lang="it-IT"/>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r>
              <a:rPr lang="it-IT" smtClean="0"/>
              <a:t>dott.for.Maurizio Angotti</a:t>
            </a:r>
            <a:endParaRPr lang="it-IT"/>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7355F09F-ED12-42BE-BB80-D79CBBE795EA}" type="datetime1">
              <a:rPr lang="it-IT" smtClean="0"/>
              <a:t>06/06/2012</a:t>
            </a:fld>
            <a:endParaRPr lang="it-IT"/>
          </a:p>
        </p:txBody>
      </p:sp>
    </p:spTree>
  </p:cSld>
  <p:clrMap bg1="lt1" tx1="dk1" bg2="lt2" tx2="dk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hf hdr="0" dt="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971600" y="0"/>
            <a:ext cx="7344816" cy="2636912"/>
          </a:xfrm>
        </p:spPr>
        <p:txBody>
          <a:bodyPr>
            <a:noAutofit/>
          </a:bodyPr>
          <a:lstStyle/>
          <a:p>
            <a:pPr algn="ctr"/>
            <a:r>
              <a:rPr lang="it-IT" sz="2400" dirty="0" smtClean="0"/>
              <a:t/>
            </a:r>
            <a:br>
              <a:rPr lang="it-IT" sz="2400" dirty="0" smtClean="0"/>
            </a:br>
            <a:r>
              <a:rPr lang="it-IT" sz="2000" dirty="0" smtClean="0">
                <a:solidFill>
                  <a:srgbClr val="00B050"/>
                </a:solidFill>
              </a:rPr>
              <a:t>Programma  del  Gruppo Micologico di Vibo Valentia  31/05/2012</a:t>
            </a:r>
            <a:br>
              <a:rPr lang="it-IT" sz="2000" dirty="0" smtClean="0">
                <a:solidFill>
                  <a:srgbClr val="00B050"/>
                </a:solidFill>
              </a:rPr>
            </a:br>
            <a:r>
              <a:rPr lang="it-IT" sz="2000" dirty="0" smtClean="0">
                <a:solidFill>
                  <a:srgbClr val="00B050"/>
                </a:solidFill>
              </a:rPr>
              <a:t>Sintesi </a:t>
            </a:r>
            <a:r>
              <a:rPr lang="it-IT" sz="2000" dirty="0" smtClean="0">
                <a:solidFill>
                  <a:srgbClr val="00B050"/>
                </a:solidFill>
              </a:rPr>
              <a:t>Normativa </a:t>
            </a:r>
            <a:r>
              <a:rPr lang="it-IT" sz="2000" dirty="0">
                <a:solidFill>
                  <a:srgbClr val="00B050"/>
                </a:solidFill>
              </a:rPr>
              <a:t>S</a:t>
            </a:r>
            <a:r>
              <a:rPr lang="it-IT" sz="2000" dirty="0" smtClean="0">
                <a:solidFill>
                  <a:srgbClr val="00B050"/>
                </a:solidFill>
              </a:rPr>
              <a:t>ettore Micologico – dott. For. Maurizio Angotti-</a:t>
            </a:r>
            <a:r>
              <a:rPr lang="it-IT" sz="2000" dirty="0" smtClean="0">
                <a:solidFill>
                  <a:srgbClr val="00B050"/>
                </a:solidFill>
              </a:rPr>
              <a:t/>
            </a:r>
            <a:br>
              <a:rPr lang="it-IT" sz="2000" dirty="0" smtClean="0">
                <a:solidFill>
                  <a:srgbClr val="00B050"/>
                </a:solidFill>
              </a:rPr>
            </a:br>
            <a:r>
              <a:rPr lang="it-IT" sz="2400" dirty="0" smtClean="0"/>
              <a:t>Legge </a:t>
            </a:r>
            <a:r>
              <a:rPr lang="it-IT" sz="2400" dirty="0"/>
              <a:t>q</a:t>
            </a:r>
            <a:r>
              <a:rPr lang="it-IT" sz="2400" dirty="0" smtClean="0"/>
              <a:t>uadro n° 352 del 23 agosto 1993</a:t>
            </a:r>
            <a:br>
              <a:rPr lang="it-IT" sz="2400" dirty="0" smtClean="0"/>
            </a:br>
            <a:r>
              <a:rPr lang="it-IT" sz="2400" dirty="0" smtClean="0"/>
              <a:t>Norme quadro in materia di raccolta e di commercializzazione dei funghi epigei freschi e conservati.</a:t>
            </a:r>
            <a:br>
              <a:rPr lang="it-IT" sz="2400" dirty="0" smtClean="0"/>
            </a:br>
            <a:endParaRPr lang="it-IT" sz="2400" dirty="0"/>
          </a:p>
        </p:txBody>
      </p:sp>
      <p:sp>
        <p:nvSpPr>
          <p:cNvPr id="3" name="Segnaposto contenuto 2"/>
          <p:cNvSpPr>
            <a:spLocks noGrp="1"/>
          </p:cNvSpPr>
          <p:nvPr>
            <p:ph idx="1"/>
          </p:nvPr>
        </p:nvSpPr>
        <p:spPr>
          <a:xfrm>
            <a:off x="971600" y="2420888"/>
            <a:ext cx="7128792" cy="4104456"/>
          </a:xfrm>
        </p:spPr>
        <p:txBody>
          <a:bodyPr>
            <a:normAutofit fontScale="32500" lnSpcReduction="20000"/>
          </a:bodyPr>
          <a:lstStyle/>
          <a:p>
            <a:pPr marL="0" indent="0" algn="ctr">
              <a:buNone/>
            </a:pPr>
            <a:endParaRPr lang="it-IT" sz="2000" dirty="0" smtClean="0"/>
          </a:p>
          <a:p>
            <a:pPr marL="0" indent="0" algn="ctr">
              <a:buNone/>
            </a:pPr>
            <a:endParaRPr lang="it-IT" sz="4300" dirty="0"/>
          </a:p>
          <a:p>
            <a:pPr marL="0" indent="0" algn="ctr">
              <a:buNone/>
            </a:pPr>
            <a:r>
              <a:rPr lang="it-IT" sz="4300" dirty="0" smtClean="0"/>
              <a:t>Art</a:t>
            </a:r>
            <a:r>
              <a:rPr lang="it-IT" sz="4300" dirty="0"/>
              <a:t>. </a:t>
            </a:r>
            <a:r>
              <a:rPr lang="it-IT" sz="4300" dirty="0" smtClean="0"/>
              <a:t>1</a:t>
            </a:r>
          </a:p>
          <a:p>
            <a:pPr marL="0" indent="0" algn="just">
              <a:buNone/>
            </a:pPr>
            <a:endParaRPr lang="it-IT" sz="4300" dirty="0" smtClean="0"/>
          </a:p>
          <a:p>
            <a:pPr marL="0" indent="0" algn="just">
              <a:buNone/>
            </a:pPr>
            <a:endParaRPr lang="it-IT" sz="4300" dirty="0"/>
          </a:p>
          <a:p>
            <a:pPr marL="0" indent="0" algn="just">
              <a:buNone/>
            </a:pPr>
            <a:r>
              <a:rPr lang="it-IT" sz="4300" dirty="0" smtClean="0"/>
              <a:t>1</a:t>
            </a:r>
            <a:r>
              <a:rPr lang="it-IT" sz="4300" dirty="0" smtClean="0"/>
              <a:t>. Le Regioni </a:t>
            </a:r>
            <a:r>
              <a:rPr lang="it-IT" sz="4300" dirty="0"/>
              <a:t>ai sensi dell’articolo 1 della legge 22 luglio 1975, n. 382 e degli articoli 66 e 69 del decreto del Presidente della Repubblica 24 luglio 1977, n. 616, provvedono a disciplinare con proprie leggi la raccolta e la commercializzazione dei funghi epigei spontanei, </a:t>
            </a:r>
          </a:p>
          <a:p>
            <a:pPr marL="0" indent="0" algn="ctr">
              <a:buNone/>
            </a:pPr>
            <a:r>
              <a:rPr lang="it-IT" sz="4300" dirty="0" smtClean="0"/>
              <a:t>Art</a:t>
            </a:r>
            <a:r>
              <a:rPr lang="it-IT" sz="4300" dirty="0"/>
              <a:t>. </a:t>
            </a:r>
            <a:r>
              <a:rPr lang="it-IT" sz="4300" dirty="0" smtClean="0"/>
              <a:t>2</a:t>
            </a:r>
          </a:p>
          <a:p>
            <a:pPr marL="0" indent="0" algn="just">
              <a:buNone/>
            </a:pPr>
            <a:r>
              <a:rPr lang="it-IT" sz="4300" dirty="0"/>
              <a:t>2.  Le </a:t>
            </a:r>
            <a:r>
              <a:rPr lang="it-IT" sz="4300" dirty="0" smtClean="0"/>
              <a:t>Regioni </a:t>
            </a:r>
            <a:r>
              <a:rPr lang="it-IT" sz="4300" dirty="0"/>
              <a:t>esercitano le funzioni amministrative per gli adempimenti di cui alla presente legge avvalendosi dei comuni, delle province e delle comunità montane, anche attraverso la collaborazione delle associazioni micologiche di rilevanza nazionale o regionale.</a:t>
            </a:r>
          </a:p>
          <a:p>
            <a:pPr marL="0" indent="0" algn="ctr">
              <a:buNone/>
            </a:pPr>
            <a:r>
              <a:rPr lang="it-IT" sz="4300" dirty="0"/>
              <a:t>Art. 4</a:t>
            </a:r>
          </a:p>
          <a:p>
            <a:pPr marL="0" indent="0" algn="just">
              <a:buNone/>
            </a:pPr>
            <a:r>
              <a:rPr lang="it-IT" sz="4300" dirty="0" smtClean="0"/>
              <a:t>1</a:t>
            </a:r>
            <a:r>
              <a:rPr lang="it-IT" sz="4300" dirty="0"/>
              <a:t>. Le regioni, sentite le province, i comuni, e le comunità montane, determinano la quantità massima per persona, complessiva ovvero relativa a singole specie o varietà, </a:t>
            </a:r>
            <a:r>
              <a:rPr lang="it-IT" sz="4300" b="1" dirty="0">
                <a:solidFill>
                  <a:srgbClr val="FF0000"/>
                </a:solidFill>
              </a:rPr>
              <a:t>della raccolta giornaliera di funghi epigei</a:t>
            </a:r>
            <a:r>
              <a:rPr lang="it-IT" sz="4300" dirty="0"/>
              <a:t>, in relazione alle tradizioni, alle consuetudini ed alle esigenze locali e comunque entro il limite massimo di tre chilogrammi complessivi.</a:t>
            </a:r>
          </a:p>
          <a:p>
            <a:pPr marL="0" indent="0" algn="just">
              <a:buNone/>
            </a:pPr>
            <a:endParaRPr lang="it-IT" sz="4300" dirty="0" smtClean="0"/>
          </a:p>
          <a:p>
            <a:pPr marL="0" indent="0" algn="just">
              <a:buNone/>
            </a:pPr>
            <a:r>
              <a:rPr lang="it-IT" sz="4300" dirty="0" smtClean="0"/>
              <a:t>2</a:t>
            </a:r>
            <a:r>
              <a:rPr lang="it-IT" sz="4300" dirty="0"/>
              <a:t>. Le </a:t>
            </a:r>
            <a:r>
              <a:rPr lang="it-IT" sz="4300" dirty="0" smtClean="0"/>
              <a:t>Regioni </a:t>
            </a:r>
            <a:r>
              <a:rPr lang="it-IT" sz="4300" dirty="0"/>
              <a:t>vietano la raccolta dell’Amanita </a:t>
            </a:r>
            <a:r>
              <a:rPr lang="it-IT" sz="4300" dirty="0" err="1"/>
              <a:t>caesarea</a:t>
            </a:r>
            <a:r>
              <a:rPr lang="it-IT" sz="4300" dirty="0"/>
              <a:t> allo stato di ovolo chiuso e stabiliscono limiti di misura per la raccolta di tutte le altre specie, sentito il parere delle province, dei comuni e delle comunità montane competenti per territorio. </a:t>
            </a:r>
          </a:p>
        </p:txBody>
      </p:sp>
      <p:sp>
        <p:nvSpPr>
          <p:cNvPr id="4" name="Segnaposto piè di pagina 3"/>
          <p:cNvSpPr>
            <a:spLocks noGrp="1"/>
          </p:cNvSpPr>
          <p:nvPr>
            <p:ph type="ftr" sz="quarter" idx="11"/>
          </p:nvPr>
        </p:nvSpPr>
        <p:spPr/>
        <p:txBody>
          <a:bodyPr/>
          <a:lstStyle/>
          <a:p>
            <a:r>
              <a:rPr lang="it-IT" smtClean="0"/>
              <a:t>dott.for.Maurizio Angotti</a:t>
            </a:r>
            <a:endParaRPr lang="it-IT"/>
          </a:p>
        </p:txBody>
      </p:sp>
      <p:sp>
        <p:nvSpPr>
          <p:cNvPr id="5" name="Segnaposto numero diapositiva 4"/>
          <p:cNvSpPr>
            <a:spLocks noGrp="1"/>
          </p:cNvSpPr>
          <p:nvPr>
            <p:ph type="sldNum" sz="quarter" idx="12"/>
          </p:nvPr>
        </p:nvSpPr>
        <p:spPr/>
        <p:txBody>
          <a:bodyPr/>
          <a:lstStyle/>
          <a:p>
            <a:fld id="{ADDE3A60-E203-4368-903D-DE7CF04A4B8A}" type="slidenum">
              <a:rPr lang="it-IT" smtClean="0"/>
              <a:t>1</a:t>
            </a:fld>
            <a:endParaRPr lang="it-IT"/>
          </a:p>
        </p:txBody>
      </p:sp>
    </p:spTree>
    <p:extLst>
      <p:ext uri="{BB962C8B-B14F-4D97-AF65-F5344CB8AC3E}">
        <p14:creationId xmlns:p14="http://schemas.microsoft.com/office/powerpoint/2010/main" val="24098614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683568" y="1196752"/>
            <a:ext cx="7776864" cy="5632311"/>
          </a:xfrm>
          <a:prstGeom prst="rect">
            <a:avLst/>
          </a:prstGeom>
        </p:spPr>
        <p:txBody>
          <a:bodyPr wrap="square">
            <a:spAutoFit/>
          </a:bodyPr>
          <a:lstStyle/>
          <a:p>
            <a:pPr algn="ctr"/>
            <a:r>
              <a:rPr lang="it-IT" sz="2400" b="1" spc="-100" dirty="0" smtClean="0">
                <a:solidFill>
                  <a:srgbClr val="FF0000"/>
                </a:solidFill>
                <a:latin typeface="Cambria"/>
                <a:ea typeface="+mj-ea"/>
                <a:cs typeface="+mj-cs"/>
              </a:rPr>
              <a:t>Decreto </a:t>
            </a:r>
            <a:r>
              <a:rPr lang="it-IT" sz="2400" b="1" spc="-100" dirty="0">
                <a:solidFill>
                  <a:srgbClr val="FF0000"/>
                </a:solidFill>
                <a:latin typeface="Cambria"/>
                <a:ea typeface="+mj-ea"/>
                <a:cs typeface="+mj-cs"/>
              </a:rPr>
              <a:t>del Presidente della Repubblica 14 luglio 1995, n. 376</a:t>
            </a:r>
            <a:br>
              <a:rPr lang="it-IT" sz="2400" b="1" spc="-100" dirty="0">
                <a:solidFill>
                  <a:srgbClr val="FF0000"/>
                </a:solidFill>
                <a:latin typeface="Cambria"/>
                <a:ea typeface="+mj-ea"/>
                <a:cs typeface="+mj-cs"/>
              </a:rPr>
            </a:br>
            <a:endParaRPr lang="it-IT" sz="2400" dirty="0">
              <a:solidFill>
                <a:srgbClr val="FF0000"/>
              </a:solidFill>
            </a:endParaRPr>
          </a:p>
          <a:p>
            <a:pPr algn="ctr"/>
            <a:r>
              <a:rPr lang="it-IT" sz="2000" dirty="0" smtClean="0"/>
              <a:t>Art</a:t>
            </a:r>
            <a:r>
              <a:rPr lang="it-IT" sz="2000" dirty="0"/>
              <a:t>. 4 (Commercializzazione delle specie di </a:t>
            </a:r>
            <a:r>
              <a:rPr lang="it-IT" sz="2000" dirty="0" smtClean="0"/>
              <a:t>funghi</a:t>
            </a:r>
          </a:p>
          <a:p>
            <a:pPr algn="ctr"/>
            <a:endParaRPr lang="it-IT" sz="2000" dirty="0"/>
          </a:p>
          <a:p>
            <a:pPr algn="ctr"/>
            <a:r>
              <a:rPr lang="it-IT" dirty="0" smtClean="0"/>
              <a:t>È </a:t>
            </a:r>
            <a:r>
              <a:rPr lang="it-IT" dirty="0"/>
              <a:t>consentita la commercializzazione delle specie di funghi freschi spontanei e coltivati, elencate </a:t>
            </a:r>
            <a:r>
              <a:rPr lang="it-IT" sz="3200" dirty="0"/>
              <a:t>all'allegato I.</a:t>
            </a:r>
          </a:p>
          <a:p>
            <a:r>
              <a:rPr lang="it-IT" dirty="0"/>
              <a:t>Le regioni e le province autonome di Trento e Bolzano integrano, con propri provvedimenti, l'elenco delle specie di </a:t>
            </a:r>
            <a:r>
              <a:rPr lang="it-IT" dirty="0" smtClean="0"/>
              <a:t>cui all'allegato </a:t>
            </a:r>
            <a:r>
              <a:rPr lang="it-IT" dirty="0"/>
              <a:t>I con altre specie commestibili riconosciute idonee alla commercializzazione in ambito locale, e ne danno</a:t>
            </a:r>
          </a:p>
          <a:p>
            <a:r>
              <a:rPr lang="it-IT" dirty="0"/>
              <a:t>comunicazione al Ministero della sanità che provvede alla pubblicazione nella Gazzetta Ufficiale della Repubblica.</a:t>
            </a:r>
          </a:p>
          <a:p>
            <a:r>
              <a:rPr lang="it-IT" dirty="0"/>
              <a:t>È consentita la commercializzazione di altre specie di funghi freschi spontanei e coltivati provenienti da altri </a:t>
            </a:r>
            <a:r>
              <a:rPr lang="it-IT" dirty="0" smtClean="0"/>
              <a:t>Paesi purché </a:t>
            </a:r>
            <a:r>
              <a:rPr lang="it-IT" dirty="0"/>
              <a:t>riconosciute commestibili dalla competente autorità del Paese di origine. A tal fine l'ispettorato </a:t>
            </a:r>
            <a:r>
              <a:rPr lang="it-IT" dirty="0" smtClean="0"/>
              <a:t>micologico competente </a:t>
            </a:r>
            <a:r>
              <a:rPr lang="it-IT" dirty="0"/>
              <a:t>per territorio effettua verifiche a sondaggio sulle partite poste in commercio.</a:t>
            </a:r>
          </a:p>
        </p:txBody>
      </p:sp>
      <p:sp>
        <p:nvSpPr>
          <p:cNvPr id="3" name="Segnaposto piè di pagina 2"/>
          <p:cNvSpPr>
            <a:spLocks noGrp="1"/>
          </p:cNvSpPr>
          <p:nvPr>
            <p:ph type="ftr" sz="quarter" idx="11"/>
          </p:nvPr>
        </p:nvSpPr>
        <p:spPr/>
        <p:txBody>
          <a:bodyPr/>
          <a:lstStyle/>
          <a:p>
            <a:r>
              <a:rPr lang="it-IT" smtClean="0"/>
              <a:t>dott.for.Maurizio Angotti</a:t>
            </a:r>
            <a:endParaRPr lang="it-IT"/>
          </a:p>
        </p:txBody>
      </p:sp>
      <p:sp>
        <p:nvSpPr>
          <p:cNvPr id="4" name="Segnaposto numero diapositiva 3"/>
          <p:cNvSpPr>
            <a:spLocks noGrp="1"/>
          </p:cNvSpPr>
          <p:nvPr>
            <p:ph type="sldNum" sz="quarter" idx="12"/>
          </p:nvPr>
        </p:nvSpPr>
        <p:spPr/>
        <p:txBody>
          <a:bodyPr/>
          <a:lstStyle/>
          <a:p>
            <a:fld id="{ADDE3A60-E203-4368-903D-DE7CF04A4B8A}" type="slidenum">
              <a:rPr lang="it-IT" smtClean="0"/>
              <a:t>10</a:t>
            </a:fld>
            <a:endParaRPr lang="it-IT"/>
          </a:p>
        </p:txBody>
      </p:sp>
    </p:spTree>
    <p:extLst>
      <p:ext uri="{BB962C8B-B14F-4D97-AF65-F5344CB8AC3E}">
        <p14:creationId xmlns:p14="http://schemas.microsoft.com/office/powerpoint/2010/main" val="26368383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p:cNvSpPr/>
          <p:nvPr/>
        </p:nvSpPr>
        <p:spPr>
          <a:xfrm>
            <a:off x="1043608" y="612845"/>
            <a:ext cx="6480720" cy="6247864"/>
          </a:xfrm>
          <a:prstGeom prst="rect">
            <a:avLst/>
          </a:prstGeom>
        </p:spPr>
        <p:txBody>
          <a:bodyPr wrap="square">
            <a:spAutoFit/>
          </a:bodyPr>
          <a:lstStyle/>
          <a:p>
            <a:pPr algn="ctr"/>
            <a:r>
              <a:rPr lang="it-IT" sz="4000" b="1" dirty="0" smtClean="0"/>
              <a:t>Allegato I(da integrare LR)</a:t>
            </a:r>
          </a:p>
          <a:p>
            <a:pPr algn="ctr"/>
            <a:r>
              <a:rPr lang="it-IT" dirty="0" err="1" smtClean="0"/>
              <a:t>Agaricus</a:t>
            </a:r>
            <a:r>
              <a:rPr lang="it-IT" dirty="0" smtClean="0"/>
              <a:t> </a:t>
            </a:r>
            <a:r>
              <a:rPr lang="it-IT" dirty="0" err="1"/>
              <a:t>arvensis</a:t>
            </a:r>
            <a:endParaRPr lang="it-IT" dirty="0"/>
          </a:p>
          <a:p>
            <a:pPr algn="ctr"/>
            <a:r>
              <a:rPr lang="it-IT" dirty="0" err="1"/>
              <a:t>Agaricus</a:t>
            </a:r>
            <a:r>
              <a:rPr lang="it-IT" dirty="0"/>
              <a:t> </a:t>
            </a:r>
            <a:r>
              <a:rPr lang="it-IT" dirty="0" err="1"/>
              <a:t>bisporus</a:t>
            </a:r>
            <a:endParaRPr lang="it-IT" dirty="0"/>
          </a:p>
          <a:p>
            <a:pPr algn="ctr"/>
            <a:r>
              <a:rPr lang="it-IT" dirty="0" err="1"/>
              <a:t>Agaricus</a:t>
            </a:r>
            <a:r>
              <a:rPr lang="it-IT" dirty="0"/>
              <a:t> </a:t>
            </a:r>
            <a:r>
              <a:rPr lang="it-IT" dirty="0" err="1"/>
              <a:t>bitorquis</a:t>
            </a:r>
            <a:endParaRPr lang="it-IT" dirty="0"/>
          </a:p>
          <a:p>
            <a:pPr algn="ctr"/>
            <a:r>
              <a:rPr lang="it-IT" dirty="0" err="1"/>
              <a:t>Agaricus</a:t>
            </a:r>
            <a:r>
              <a:rPr lang="it-IT" dirty="0"/>
              <a:t> campestris</a:t>
            </a:r>
          </a:p>
          <a:p>
            <a:pPr algn="ctr"/>
            <a:r>
              <a:rPr lang="it-IT" dirty="0" err="1"/>
              <a:t>Agaricus</a:t>
            </a:r>
            <a:r>
              <a:rPr lang="it-IT" dirty="0"/>
              <a:t> </a:t>
            </a:r>
            <a:r>
              <a:rPr lang="it-IT" dirty="0" err="1"/>
              <a:t>hortensis</a:t>
            </a:r>
            <a:endParaRPr lang="it-IT" dirty="0"/>
          </a:p>
          <a:p>
            <a:pPr algn="ctr"/>
            <a:r>
              <a:rPr lang="it-IT" dirty="0"/>
              <a:t>Amanita </a:t>
            </a:r>
            <a:r>
              <a:rPr lang="it-IT" dirty="0" err="1"/>
              <a:t>caesarea</a:t>
            </a:r>
            <a:endParaRPr lang="it-IT" dirty="0"/>
          </a:p>
          <a:p>
            <a:pPr algn="ctr"/>
            <a:r>
              <a:rPr lang="it-IT" dirty="0"/>
              <a:t>Armillaria mellea</a:t>
            </a:r>
          </a:p>
          <a:p>
            <a:pPr algn="ctr"/>
            <a:r>
              <a:rPr lang="it-IT" dirty="0" err="1"/>
              <a:t>Auricularia</a:t>
            </a:r>
            <a:r>
              <a:rPr lang="it-IT" dirty="0"/>
              <a:t> </a:t>
            </a:r>
            <a:r>
              <a:rPr lang="it-IT" dirty="0" err="1"/>
              <a:t>auricula-judae</a:t>
            </a:r>
            <a:endParaRPr lang="it-IT" dirty="0"/>
          </a:p>
          <a:p>
            <a:pPr algn="ctr"/>
            <a:r>
              <a:rPr lang="it-IT" dirty="0"/>
              <a:t>Boletus aereus</a:t>
            </a:r>
          </a:p>
          <a:p>
            <a:pPr algn="ctr"/>
            <a:r>
              <a:rPr lang="it-IT" dirty="0"/>
              <a:t>Boletus </a:t>
            </a:r>
            <a:r>
              <a:rPr lang="it-IT" dirty="0" err="1"/>
              <a:t>appendiculatus</a:t>
            </a:r>
            <a:endParaRPr lang="it-IT" dirty="0"/>
          </a:p>
          <a:p>
            <a:pPr algn="ctr"/>
            <a:r>
              <a:rPr lang="it-IT" dirty="0"/>
              <a:t>Boletus </a:t>
            </a:r>
            <a:r>
              <a:rPr lang="it-IT" dirty="0" err="1"/>
              <a:t>badius</a:t>
            </a:r>
            <a:endParaRPr lang="it-IT" dirty="0"/>
          </a:p>
          <a:p>
            <a:pPr algn="ctr"/>
            <a:r>
              <a:rPr lang="it-IT" dirty="0"/>
              <a:t>Boletus edulis</a:t>
            </a:r>
          </a:p>
          <a:p>
            <a:pPr algn="ctr"/>
            <a:r>
              <a:rPr lang="it-IT" dirty="0"/>
              <a:t>Boletus </a:t>
            </a:r>
            <a:r>
              <a:rPr lang="it-IT" dirty="0" err="1"/>
              <a:t>granulatus</a:t>
            </a:r>
            <a:endParaRPr lang="it-IT" dirty="0"/>
          </a:p>
          <a:p>
            <a:pPr algn="ctr"/>
            <a:r>
              <a:rPr lang="it-IT" dirty="0"/>
              <a:t>Boletus </a:t>
            </a:r>
            <a:r>
              <a:rPr lang="it-IT" dirty="0" err="1"/>
              <a:t>impolitus</a:t>
            </a:r>
            <a:endParaRPr lang="it-IT" dirty="0"/>
          </a:p>
          <a:p>
            <a:pPr algn="ctr"/>
            <a:r>
              <a:rPr lang="it-IT" dirty="0"/>
              <a:t>Boletus </a:t>
            </a:r>
            <a:r>
              <a:rPr lang="it-IT" dirty="0" err="1"/>
              <a:t>luteus</a:t>
            </a:r>
            <a:endParaRPr lang="it-IT" dirty="0"/>
          </a:p>
          <a:p>
            <a:pPr algn="ctr"/>
            <a:r>
              <a:rPr lang="it-IT" dirty="0"/>
              <a:t>Boletus </a:t>
            </a:r>
            <a:r>
              <a:rPr lang="it-IT" dirty="0" err="1"/>
              <a:t>pinicola</a:t>
            </a:r>
            <a:endParaRPr lang="it-IT" dirty="0"/>
          </a:p>
          <a:p>
            <a:pPr algn="ctr"/>
            <a:r>
              <a:rPr lang="it-IT" dirty="0"/>
              <a:t>Boletus </a:t>
            </a:r>
            <a:r>
              <a:rPr lang="it-IT" dirty="0" err="1"/>
              <a:t>regius</a:t>
            </a:r>
            <a:endParaRPr lang="it-IT" dirty="0"/>
          </a:p>
          <a:p>
            <a:pPr algn="ctr"/>
            <a:r>
              <a:rPr lang="it-IT" dirty="0"/>
              <a:t>Boletus </a:t>
            </a:r>
            <a:r>
              <a:rPr lang="it-IT" dirty="0" err="1"/>
              <a:t>reticulatus</a:t>
            </a:r>
            <a:endParaRPr lang="it-IT" dirty="0"/>
          </a:p>
          <a:p>
            <a:pPr algn="ctr"/>
            <a:r>
              <a:rPr lang="it-IT" dirty="0"/>
              <a:t>Boletus </a:t>
            </a:r>
            <a:r>
              <a:rPr lang="it-IT" dirty="0" err="1"/>
              <a:t>rufus</a:t>
            </a:r>
            <a:endParaRPr lang="it-IT" dirty="0"/>
          </a:p>
          <a:p>
            <a:pPr algn="ctr"/>
            <a:r>
              <a:rPr lang="it-IT" dirty="0"/>
              <a:t>Boletus </a:t>
            </a:r>
            <a:r>
              <a:rPr lang="it-IT" dirty="0" err="1"/>
              <a:t>scaber</a:t>
            </a:r>
            <a:endParaRPr lang="it-IT" dirty="0"/>
          </a:p>
        </p:txBody>
      </p:sp>
      <p:sp>
        <p:nvSpPr>
          <p:cNvPr id="2" name="Segnaposto piè di pagina 1"/>
          <p:cNvSpPr>
            <a:spLocks noGrp="1"/>
          </p:cNvSpPr>
          <p:nvPr>
            <p:ph type="ftr" sz="quarter" idx="11"/>
          </p:nvPr>
        </p:nvSpPr>
        <p:spPr/>
        <p:txBody>
          <a:bodyPr/>
          <a:lstStyle/>
          <a:p>
            <a:r>
              <a:rPr lang="it-IT" smtClean="0"/>
              <a:t>dott.for.Maurizio Angotti</a:t>
            </a:r>
            <a:endParaRPr lang="it-IT"/>
          </a:p>
        </p:txBody>
      </p:sp>
      <p:sp>
        <p:nvSpPr>
          <p:cNvPr id="4" name="Segnaposto numero diapositiva 3"/>
          <p:cNvSpPr>
            <a:spLocks noGrp="1"/>
          </p:cNvSpPr>
          <p:nvPr>
            <p:ph type="sldNum" sz="quarter" idx="12"/>
          </p:nvPr>
        </p:nvSpPr>
        <p:spPr/>
        <p:txBody>
          <a:bodyPr/>
          <a:lstStyle/>
          <a:p>
            <a:fld id="{ADDE3A60-E203-4368-903D-DE7CF04A4B8A}" type="slidenum">
              <a:rPr lang="it-IT" smtClean="0"/>
              <a:t>11</a:t>
            </a:fld>
            <a:endParaRPr lang="it-IT"/>
          </a:p>
        </p:txBody>
      </p:sp>
    </p:spTree>
    <p:extLst>
      <p:ext uri="{BB962C8B-B14F-4D97-AF65-F5344CB8AC3E}">
        <p14:creationId xmlns:p14="http://schemas.microsoft.com/office/powerpoint/2010/main" val="178078970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467544" y="58847"/>
            <a:ext cx="8280920" cy="6186309"/>
          </a:xfrm>
          <a:prstGeom prst="rect">
            <a:avLst/>
          </a:prstGeom>
        </p:spPr>
        <p:txBody>
          <a:bodyPr wrap="square">
            <a:spAutoFit/>
          </a:bodyPr>
          <a:lstStyle/>
          <a:p>
            <a:pPr algn="ctr"/>
            <a:r>
              <a:rPr lang="it-IT" dirty="0" err="1"/>
              <a:t>Cantharellus</a:t>
            </a:r>
            <a:r>
              <a:rPr lang="it-IT" dirty="0"/>
              <a:t> (tutte le specie escluse </a:t>
            </a:r>
            <a:r>
              <a:rPr lang="it-IT" dirty="0" err="1"/>
              <a:t>subcibarius</a:t>
            </a:r>
            <a:r>
              <a:rPr lang="it-IT" dirty="0"/>
              <a:t>, </a:t>
            </a:r>
            <a:r>
              <a:rPr lang="it-IT" dirty="0" err="1"/>
              <a:t>tubaeformis</a:t>
            </a:r>
            <a:r>
              <a:rPr lang="it-IT" dirty="0"/>
              <a:t> varietà </a:t>
            </a:r>
            <a:r>
              <a:rPr lang="it-IT" dirty="0" err="1"/>
              <a:t>lutescens</a:t>
            </a:r>
            <a:r>
              <a:rPr lang="it-IT" dirty="0"/>
              <a:t> e </a:t>
            </a:r>
            <a:r>
              <a:rPr lang="it-IT" dirty="0" err="1"/>
              <a:t>muscigenus</a:t>
            </a:r>
            <a:r>
              <a:rPr lang="it-IT" dirty="0"/>
              <a:t>);</a:t>
            </a:r>
          </a:p>
          <a:p>
            <a:pPr algn="ctr"/>
            <a:r>
              <a:rPr lang="it-IT" dirty="0"/>
              <a:t>Clitocybe geotropa</a:t>
            </a:r>
          </a:p>
          <a:p>
            <a:pPr algn="ctr"/>
            <a:r>
              <a:rPr lang="it-IT" dirty="0"/>
              <a:t>Clitocybe gigantea</a:t>
            </a:r>
          </a:p>
          <a:p>
            <a:pPr algn="ctr"/>
            <a:r>
              <a:rPr lang="it-IT" dirty="0" err="1"/>
              <a:t>Craterellus</a:t>
            </a:r>
            <a:r>
              <a:rPr lang="it-IT" dirty="0"/>
              <a:t> </a:t>
            </a:r>
            <a:r>
              <a:rPr lang="it-IT" dirty="0" err="1"/>
              <a:t>cornucopioides</a:t>
            </a:r>
            <a:endParaRPr lang="it-IT" dirty="0"/>
          </a:p>
          <a:p>
            <a:pPr algn="ctr"/>
            <a:r>
              <a:rPr lang="it-IT" dirty="0" err="1"/>
              <a:t>Hydnum</a:t>
            </a:r>
            <a:r>
              <a:rPr lang="it-IT" dirty="0"/>
              <a:t> </a:t>
            </a:r>
            <a:r>
              <a:rPr lang="it-IT" dirty="0" err="1"/>
              <a:t>repandum</a:t>
            </a:r>
            <a:endParaRPr lang="it-IT" dirty="0"/>
          </a:p>
          <a:p>
            <a:pPr algn="ctr"/>
            <a:r>
              <a:rPr lang="it-IT" dirty="0" err="1"/>
              <a:t>Lactarius</a:t>
            </a:r>
            <a:r>
              <a:rPr lang="it-IT" dirty="0"/>
              <a:t> </a:t>
            </a:r>
            <a:r>
              <a:rPr lang="it-IT" dirty="0" err="1"/>
              <a:t>deliciosus</a:t>
            </a:r>
            <a:endParaRPr lang="it-IT" dirty="0"/>
          </a:p>
          <a:p>
            <a:pPr algn="ctr"/>
            <a:r>
              <a:rPr lang="it-IT" dirty="0" err="1"/>
              <a:t>Leccinum</a:t>
            </a:r>
            <a:r>
              <a:rPr lang="it-IT" dirty="0"/>
              <a:t> (tutte le specie);</a:t>
            </a:r>
          </a:p>
          <a:p>
            <a:pPr algn="ctr"/>
            <a:r>
              <a:rPr lang="it-IT" dirty="0" err="1"/>
              <a:t>Lentinus</a:t>
            </a:r>
            <a:r>
              <a:rPr lang="it-IT" dirty="0"/>
              <a:t> </a:t>
            </a:r>
            <a:r>
              <a:rPr lang="it-IT" dirty="0" err="1"/>
              <a:t>edodes</a:t>
            </a:r>
            <a:endParaRPr lang="it-IT" dirty="0"/>
          </a:p>
          <a:p>
            <a:pPr algn="ctr"/>
            <a:r>
              <a:rPr lang="it-IT" dirty="0" err="1"/>
              <a:t>Macrolepiota</a:t>
            </a:r>
            <a:r>
              <a:rPr lang="it-IT" dirty="0"/>
              <a:t> </a:t>
            </a:r>
            <a:r>
              <a:rPr lang="it-IT" dirty="0" err="1"/>
              <a:t>procera</a:t>
            </a:r>
            <a:endParaRPr lang="it-IT" dirty="0"/>
          </a:p>
          <a:p>
            <a:pPr algn="ctr"/>
            <a:r>
              <a:rPr lang="it-IT" dirty="0" err="1"/>
              <a:t>Marasmius</a:t>
            </a:r>
            <a:r>
              <a:rPr lang="it-IT" dirty="0"/>
              <a:t> </a:t>
            </a:r>
            <a:r>
              <a:rPr lang="it-IT" dirty="0" err="1"/>
              <a:t>oreades</a:t>
            </a:r>
            <a:endParaRPr lang="it-IT" dirty="0"/>
          </a:p>
          <a:p>
            <a:pPr algn="ctr"/>
            <a:r>
              <a:rPr lang="it-IT" dirty="0"/>
              <a:t>Morchella (tutte le specie);</a:t>
            </a:r>
          </a:p>
          <a:p>
            <a:pPr algn="ctr"/>
            <a:r>
              <a:rPr lang="it-IT" dirty="0" err="1"/>
              <a:t>Pleurotus</a:t>
            </a:r>
            <a:r>
              <a:rPr lang="it-IT" dirty="0"/>
              <a:t> </a:t>
            </a:r>
            <a:r>
              <a:rPr lang="it-IT" dirty="0" err="1"/>
              <a:t>cornucopiae</a:t>
            </a:r>
            <a:endParaRPr lang="it-IT" dirty="0"/>
          </a:p>
          <a:p>
            <a:pPr algn="ctr"/>
            <a:r>
              <a:rPr lang="it-IT" dirty="0" err="1"/>
              <a:t>Pleurotus</a:t>
            </a:r>
            <a:r>
              <a:rPr lang="it-IT" dirty="0"/>
              <a:t> </a:t>
            </a:r>
            <a:r>
              <a:rPr lang="it-IT" dirty="0" err="1" smtClean="0"/>
              <a:t>eringii</a:t>
            </a:r>
            <a:endParaRPr lang="it-IT" dirty="0"/>
          </a:p>
          <a:p>
            <a:pPr algn="ctr"/>
            <a:r>
              <a:rPr lang="it-IT" dirty="0" err="1"/>
              <a:t>Pleurotus</a:t>
            </a:r>
            <a:r>
              <a:rPr lang="it-IT" dirty="0"/>
              <a:t> </a:t>
            </a:r>
            <a:r>
              <a:rPr lang="it-IT" dirty="0" err="1"/>
              <a:t>ostreatus</a:t>
            </a:r>
            <a:endParaRPr lang="it-IT" dirty="0"/>
          </a:p>
          <a:p>
            <a:pPr algn="ctr"/>
            <a:r>
              <a:rPr lang="it-IT" dirty="0" err="1"/>
              <a:t>Pholiota</a:t>
            </a:r>
            <a:r>
              <a:rPr lang="it-IT" dirty="0"/>
              <a:t> </a:t>
            </a:r>
            <a:r>
              <a:rPr lang="it-IT" dirty="0" err="1"/>
              <a:t>mutabilis</a:t>
            </a:r>
            <a:endParaRPr lang="it-IT" dirty="0"/>
          </a:p>
          <a:p>
            <a:pPr algn="ctr"/>
            <a:r>
              <a:rPr lang="it-IT" dirty="0" err="1"/>
              <a:t>Pholiota</a:t>
            </a:r>
            <a:r>
              <a:rPr lang="it-IT" dirty="0"/>
              <a:t> </a:t>
            </a:r>
            <a:r>
              <a:rPr lang="it-IT" dirty="0" err="1"/>
              <a:t>nameko</a:t>
            </a:r>
            <a:r>
              <a:rPr lang="it-IT" dirty="0"/>
              <a:t> </a:t>
            </a:r>
            <a:r>
              <a:rPr lang="it-IT" dirty="0" err="1"/>
              <a:t>mutabilis</a:t>
            </a:r>
            <a:endParaRPr lang="it-IT" dirty="0"/>
          </a:p>
          <a:p>
            <a:pPr algn="ctr"/>
            <a:r>
              <a:rPr lang="it-IT" dirty="0" err="1"/>
              <a:t>Psalliota</a:t>
            </a:r>
            <a:r>
              <a:rPr lang="it-IT" dirty="0"/>
              <a:t> </a:t>
            </a:r>
            <a:r>
              <a:rPr lang="it-IT" dirty="0" err="1"/>
              <a:t>bispora</a:t>
            </a:r>
            <a:endParaRPr lang="it-IT" dirty="0"/>
          </a:p>
          <a:p>
            <a:pPr algn="ctr"/>
            <a:r>
              <a:rPr lang="it-IT" dirty="0" err="1"/>
              <a:t>Psalliota</a:t>
            </a:r>
            <a:r>
              <a:rPr lang="it-IT" dirty="0"/>
              <a:t> </a:t>
            </a:r>
            <a:r>
              <a:rPr lang="it-IT" dirty="0" err="1"/>
              <a:t>hortensis</a:t>
            </a:r>
            <a:endParaRPr lang="it-IT" dirty="0"/>
          </a:p>
          <a:p>
            <a:pPr algn="ctr"/>
            <a:r>
              <a:rPr lang="it-IT" dirty="0" err="1"/>
              <a:t>Tricholoma</a:t>
            </a:r>
            <a:r>
              <a:rPr lang="it-IT" dirty="0"/>
              <a:t> </a:t>
            </a:r>
            <a:r>
              <a:rPr lang="it-IT" dirty="0" err="1"/>
              <a:t>columbetta</a:t>
            </a:r>
            <a:endParaRPr lang="it-IT" dirty="0"/>
          </a:p>
          <a:p>
            <a:pPr algn="ctr"/>
            <a:r>
              <a:rPr lang="it-IT" dirty="0" err="1"/>
              <a:t>Tricholoma</a:t>
            </a:r>
            <a:r>
              <a:rPr lang="it-IT" dirty="0"/>
              <a:t> equestre ----&gt; attenzione, il Ministero della Sanità ha vietato raccolta, commercializzazione e </a:t>
            </a:r>
            <a:r>
              <a:rPr lang="it-IT" dirty="0" smtClean="0"/>
              <a:t>conservazione</a:t>
            </a:r>
            <a:endParaRPr lang="it-IT" dirty="0"/>
          </a:p>
        </p:txBody>
      </p:sp>
      <p:sp>
        <p:nvSpPr>
          <p:cNvPr id="3" name="Segnaposto piè di pagina 2"/>
          <p:cNvSpPr>
            <a:spLocks noGrp="1"/>
          </p:cNvSpPr>
          <p:nvPr>
            <p:ph type="ftr" sz="quarter" idx="11"/>
          </p:nvPr>
        </p:nvSpPr>
        <p:spPr/>
        <p:txBody>
          <a:bodyPr/>
          <a:lstStyle/>
          <a:p>
            <a:r>
              <a:rPr lang="it-IT" smtClean="0"/>
              <a:t>dott.for.Maurizio Angotti</a:t>
            </a:r>
            <a:endParaRPr lang="it-IT"/>
          </a:p>
        </p:txBody>
      </p:sp>
      <p:sp>
        <p:nvSpPr>
          <p:cNvPr id="4" name="Segnaposto numero diapositiva 3"/>
          <p:cNvSpPr>
            <a:spLocks noGrp="1"/>
          </p:cNvSpPr>
          <p:nvPr>
            <p:ph type="sldNum" sz="quarter" idx="12"/>
          </p:nvPr>
        </p:nvSpPr>
        <p:spPr/>
        <p:txBody>
          <a:bodyPr/>
          <a:lstStyle/>
          <a:p>
            <a:fld id="{ADDE3A60-E203-4368-903D-DE7CF04A4B8A}" type="slidenum">
              <a:rPr lang="it-IT" smtClean="0"/>
              <a:t>12</a:t>
            </a:fld>
            <a:endParaRPr lang="it-IT"/>
          </a:p>
        </p:txBody>
      </p:sp>
    </p:spTree>
    <p:extLst>
      <p:ext uri="{BB962C8B-B14F-4D97-AF65-F5344CB8AC3E}">
        <p14:creationId xmlns:p14="http://schemas.microsoft.com/office/powerpoint/2010/main" val="201375320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683568" y="908720"/>
            <a:ext cx="7560840" cy="4247317"/>
          </a:xfrm>
          <a:prstGeom prst="rect">
            <a:avLst/>
          </a:prstGeom>
        </p:spPr>
        <p:txBody>
          <a:bodyPr wrap="square">
            <a:spAutoFit/>
          </a:bodyPr>
          <a:lstStyle/>
          <a:p>
            <a:pPr algn="ctr"/>
            <a:r>
              <a:rPr lang="it-IT" dirty="0" err="1"/>
              <a:t>Tricholoma</a:t>
            </a:r>
            <a:r>
              <a:rPr lang="it-IT" dirty="0"/>
              <a:t> </a:t>
            </a:r>
            <a:r>
              <a:rPr lang="it-IT" dirty="0" err="1"/>
              <a:t>georgii</a:t>
            </a:r>
            <a:endParaRPr lang="it-IT" dirty="0"/>
          </a:p>
          <a:p>
            <a:pPr algn="ctr"/>
            <a:endParaRPr lang="it-IT" dirty="0" smtClean="0"/>
          </a:p>
          <a:p>
            <a:pPr algn="ctr"/>
            <a:r>
              <a:rPr lang="it-IT" dirty="0" err="1" smtClean="0"/>
              <a:t>Tricholoma</a:t>
            </a:r>
            <a:r>
              <a:rPr lang="it-IT" dirty="0" smtClean="0"/>
              <a:t> </a:t>
            </a:r>
            <a:r>
              <a:rPr lang="it-IT" dirty="0" err="1"/>
              <a:t>imbricatum</a:t>
            </a:r>
            <a:endParaRPr lang="it-IT" dirty="0"/>
          </a:p>
          <a:p>
            <a:pPr algn="ctr"/>
            <a:endParaRPr lang="it-IT" dirty="0" smtClean="0"/>
          </a:p>
          <a:p>
            <a:pPr algn="ctr"/>
            <a:r>
              <a:rPr lang="it-IT" dirty="0" err="1" smtClean="0"/>
              <a:t>Tricholoma</a:t>
            </a:r>
            <a:r>
              <a:rPr lang="it-IT" dirty="0" smtClean="0"/>
              <a:t> </a:t>
            </a:r>
            <a:r>
              <a:rPr lang="it-IT" dirty="0" err="1"/>
              <a:t>portentosum</a:t>
            </a:r>
            <a:endParaRPr lang="it-IT" dirty="0"/>
          </a:p>
          <a:p>
            <a:pPr algn="ctr"/>
            <a:endParaRPr lang="it-IT" dirty="0" smtClean="0"/>
          </a:p>
          <a:p>
            <a:pPr algn="ctr"/>
            <a:r>
              <a:rPr lang="it-IT" dirty="0" err="1" smtClean="0"/>
              <a:t>Tricholoma</a:t>
            </a:r>
            <a:r>
              <a:rPr lang="it-IT" dirty="0" smtClean="0"/>
              <a:t> </a:t>
            </a:r>
            <a:r>
              <a:rPr lang="it-IT" dirty="0" err="1"/>
              <a:t>terreum</a:t>
            </a:r>
            <a:endParaRPr lang="it-IT" dirty="0"/>
          </a:p>
          <a:p>
            <a:pPr algn="ctr"/>
            <a:endParaRPr lang="it-IT" dirty="0" smtClean="0"/>
          </a:p>
          <a:p>
            <a:pPr algn="ctr"/>
            <a:r>
              <a:rPr lang="it-IT" dirty="0" smtClean="0"/>
              <a:t>Volvariella </a:t>
            </a:r>
            <a:r>
              <a:rPr lang="it-IT" dirty="0"/>
              <a:t>esculenta</a:t>
            </a:r>
          </a:p>
          <a:p>
            <a:pPr algn="ctr"/>
            <a:endParaRPr lang="it-IT" dirty="0" smtClean="0"/>
          </a:p>
          <a:p>
            <a:pPr algn="ctr"/>
            <a:r>
              <a:rPr lang="it-IT" dirty="0" smtClean="0"/>
              <a:t>Volvariella </a:t>
            </a:r>
            <a:r>
              <a:rPr lang="it-IT" dirty="0" err="1"/>
              <a:t>volvacea</a:t>
            </a:r>
            <a:endParaRPr lang="it-IT" dirty="0"/>
          </a:p>
          <a:p>
            <a:pPr algn="ctr"/>
            <a:endParaRPr lang="it-IT" dirty="0" smtClean="0"/>
          </a:p>
          <a:p>
            <a:pPr algn="ctr"/>
            <a:r>
              <a:rPr lang="it-IT" dirty="0" err="1" smtClean="0"/>
              <a:t>Agrocybe</a:t>
            </a:r>
            <a:r>
              <a:rPr lang="it-IT" dirty="0" smtClean="0"/>
              <a:t> </a:t>
            </a:r>
            <a:r>
              <a:rPr lang="it-IT" dirty="0" err="1"/>
              <a:t>aegerita</a:t>
            </a:r>
            <a:r>
              <a:rPr lang="it-IT" dirty="0"/>
              <a:t> (</a:t>
            </a:r>
            <a:r>
              <a:rPr lang="it-IT" dirty="0" err="1"/>
              <a:t>Pholiota</a:t>
            </a:r>
            <a:r>
              <a:rPr lang="it-IT" dirty="0"/>
              <a:t> </a:t>
            </a:r>
            <a:r>
              <a:rPr lang="it-IT" dirty="0" err="1"/>
              <a:t>aegerita</a:t>
            </a:r>
            <a:r>
              <a:rPr lang="it-IT" dirty="0"/>
              <a:t>)</a:t>
            </a:r>
          </a:p>
          <a:p>
            <a:pPr algn="ctr"/>
            <a:endParaRPr lang="it-IT" dirty="0" smtClean="0"/>
          </a:p>
          <a:p>
            <a:pPr algn="ctr"/>
            <a:r>
              <a:rPr lang="it-IT" dirty="0" err="1" smtClean="0"/>
              <a:t>Stropharia</a:t>
            </a:r>
            <a:r>
              <a:rPr lang="it-IT" dirty="0" smtClean="0"/>
              <a:t> </a:t>
            </a:r>
            <a:r>
              <a:rPr lang="it-IT" dirty="0" err="1"/>
              <a:t>rugosoannulata</a:t>
            </a:r>
            <a:r>
              <a:rPr lang="it-IT" dirty="0"/>
              <a:t>.</a:t>
            </a:r>
          </a:p>
        </p:txBody>
      </p:sp>
      <p:sp>
        <p:nvSpPr>
          <p:cNvPr id="3" name="Segnaposto piè di pagina 2"/>
          <p:cNvSpPr>
            <a:spLocks noGrp="1"/>
          </p:cNvSpPr>
          <p:nvPr>
            <p:ph type="ftr" sz="quarter" idx="11"/>
          </p:nvPr>
        </p:nvSpPr>
        <p:spPr/>
        <p:txBody>
          <a:bodyPr/>
          <a:lstStyle/>
          <a:p>
            <a:r>
              <a:rPr lang="it-IT" smtClean="0"/>
              <a:t>dott.for.Maurizio Angotti</a:t>
            </a:r>
            <a:endParaRPr lang="it-IT"/>
          </a:p>
        </p:txBody>
      </p:sp>
      <p:sp>
        <p:nvSpPr>
          <p:cNvPr id="4" name="Segnaposto numero diapositiva 3"/>
          <p:cNvSpPr>
            <a:spLocks noGrp="1"/>
          </p:cNvSpPr>
          <p:nvPr>
            <p:ph type="sldNum" sz="quarter" idx="12"/>
          </p:nvPr>
        </p:nvSpPr>
        <p:spPr/>
        <p:txBody>
          <a:bodyPr/>
          <a:lstStyle/>
          <a:p>
            <a:fld id="{ADDE3A60-E203-4368-903D-DE7CF04A4B8A}" type="slidenum">
              <a:rPr lang="it-IT" smtClean="0"/>
              <a:t>13</a:t>
            </a:fld>
            <a:endParaRPr lang="it-IT"/>
          </a:p>
        </p:txBody>
      </p:sp>
    </p:spTree>
    <p:extLst>
      <p:ext uri="{BB962C8B-B14F-4D97-AF65-F5344CB8AC3E}">
        <p14:creationId xmlns:p14="http://schemas.microsoft.com/office/powerpoint/2010/main" val="247906357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0" y="116632"/>
            <a:ext cx="8460432" cy="7488832"/>
          </a:xfrm>
        </p:spPr>
        <p:txBody>
          <a:bodyPr>
            <a:noAutofit/>
          </a:bodyPr>
          <a:lstStyle/>
          <a:p>
            <a:pPr marL="0" indent="0" algn="ctr">
              <a:buNone/>
            </a:pPr>
            <a:r>
              <a:rPr lang="it-IT" sz="2000" dirty="0" smtClean="0"/>
              <a:t>Art</a:t>
            </a:r>
            <a:r>
              <a:rPr lang="it-IT" sz="2000" dirty="0"/>
              <a:t>. 5 (Denominazione "funghi secchi") </a:t>
            </a:r>
            <a:endParaRPr lang="it-IT" sz="2000" dirty="0" smtClean="0"/>
          </a:p>
          <a:p>
            <a:pPr marL="0" indent="0" algn="just">
              <a:buNone/>
            </a:pPr>
            <a:endParaRPr lang="it-IT" sz="1800" dirty="0" smtClean="0"/>
          </a:p>
          <a:p>
            <a:pPr marL="0" indent="0" algn="just">
              <a:buNone/>
            </a:pPr>
            <a:r>
              <a:rPr lang="it-IT" sz="1800" dirty="0" smtClean="0"/>
              <a:t>Con </a:t>
            </a:r>
            <a:r>
              <a:rPr lang="it-IT" sz="1800" dirty="0"/>
              <a:t>la denominazione </a:t>
            </a:r>
            <a:r>
              <a:rPr lang="it-IT" sz="1800" dirty="0" err="1"/>
              <a:t>di"funghi</a:t>
            </a:r>
            <a:r>
              <a:rPr lang="it-IT" sz="1800" dirty="0"/>
              <a:t> secchi" si intende il prodotto che, dopo essiccamento naturale o meccanico, </a:t>
            </a:r>
            <a:r>
              <a:rPr lang="it-IT" sz="1800" dirty="0" smtClean="0"/>
              <a:t>presenta un </a:t>
            </a:r>
            <a:r>
              <a:rPr lang="it-IT" sz="1800" dirty="0"/>
              <a:t>tasso di umidità non superiore a 12% +/- 2% m/m(inattività di muffe </a:t>
            </a:r>
            <a:r>
              <a:rPr lang="it-IT" sz="1800" dirty="0" err="1"/>
              <a:t>saprotrofiche</a:t>
            </a:r>
            <a:r>
              <a:rPr lang="it-IT" sz="1800" dirty="0"/>
              <a:t> flora </a:t>
            </a:r>
            <a:r>
              <a:rPr lang="it-IT" sz="1800" dirty="0" err="1"/>
              <a:t>ifomicetica</a:t>
            </a:r>
            <a:r>
              <a:rPr lang="it-IT" sz="1800" dirty="0"/>
              <a:t>).  e con tale denominazione possono essere posti in </a:t>
            </a:r>
            <a:r>
              <a:rPr lang="it-IT" sz="1800" dirty="0" smtClean="0"/>
              <a:t>commercio:</a:t>
            </a:r>
          </a:p>
          <a:p>
            <a:r>
              <a:rPr lang="it-IT" sz="1800" dirty="0" smtClean="0"/>
              <a:t>Boletus </a:t>
            </a:r>
            <a:r>
              <a:rPr lang="it-IT" sz="1800" dirty="0"/>
              <a:t>edulis e relativo gruppo (</a:t>
            </a:r>
            <a:r>
              <a:rPr lang="it-IT" sz="1800" dirty="0" err="1" smtClean="0"/>
              <a:t>B.pinicola</a:t>
            </a:r>
            <a:r>
              <a:rPr lang="it-IT" sz="1800" dirty="0"/>
              <a:t>, Boletus aereus, Boletus </a:t>
            </a:r>
            <a:r>
              <a:rPr lang="it-IT" sz="1800" dirty="0" err="1"/>
              <a:t>reticulatus</a:t>
            </a:r>
            <a:r>
              <a:rPr lang="it-IT" sz="1800" dirty="0"/>
              <a:t>);</a:t>
            </a:r>
          </a:p>
          <a:p>
            <a:r>
              <a:rPr lang="it-IT" sz="1800" dirty="0" err="1"/>
              <a:t>Cantharellus</a:t>
            </a:r>
            <a:r>
              <a:rPr lang="it-IT" sz="1800" dirty="0"/>
              <a:t> (tutte le specie escluse </a:t>
            </a:r>
            <a:r>
              <a:rPr lang="it-IT" sz="1800" dirty="0" err="1"/>
              <a:t>subcibarius</a:t>
            </a:r>
            <a:r>
              <a:rPr lang="it-IT" sz="1800" dirty="0"/>
              <a:t>, </a:t>
            </a:r>
            <a:r>
              <a:rPr lang="it-IT" sz="1800" dirty="0" err="1"/>
              <a:t>tubaeformis</a:t>
            </a:r>
            <a:r>
              <a:rPr lang="it-IT" sz="1800" dirty="0"/>
              <a:t> varietà </a:t>
            </a:r>
            <a:r>
              <a:rPr lang="it-IT" sz="1800" dirty="0" err="1"/>
              <a:t>lutescens</a:t>
            </a:r>
            <a:r>
              <a:rPr lang="it-IT" sz="1800" dirty="0"/>
              <a:t> </a:t>
            </a:r>
            <a:r>
              <a:rPr lang="it-IT" sz="1800" dirty="0" smtClean="0"/>
              <a:t>);</a:t>
            </a:r>
            <a:endParaRPr lang="it-IT" sz="1800" dirty="0"/>
          </a:p>
          <a:p>
            <a:r>
              <a:rPr lang="it-IT" sz="1800" dirty="0" err="1"/>
              <a:t>Agaricus</a:t>
            </a:r>
            <a:r>
              <a:rPr lang="it-IT" sz="1800" dirty="0"/>
              <a:t> </a:t>
            </a:r>
            <a:r>
              <a:rPr lang="it-IT" sz="1800" dirty="0" err="1"/>
              <a:t>bisporus</a:t>
            </a:r>
            <a:endParaRPr lang="it-IT" sz="1800" dirty="0"/>
          </a:p>
          <a:p>
            <a:r>
              <a:rPr lang="it-IT" sz="1800" dirty="0" err="1"/>
              <a:t>Marasmius</a:t>
            </a:r>
            <a:r>
              <a:rPr lang="it-IT" sz="1800" dirty="0"/>
              <a:t> </a:t>
            </a:r>
            <a:r>
              <a:rPr lang="it-IT" sz="1800" dirty="0" err="1"/>
              <a:t>oreades</a:t>
            </a:r>
            <a:endParaRPr lang="it-IT" sz="1800" dirty="0"/>
          </a:p>
          <a:p>
            <a:r>
              <a:rPr lang="it-IT" sz="1800" dirty="0" err="1"/>
              <a:t>Auricularia</a:t>
            </a:r>
            <a:r>
              <a:rPr lang="it-IT" sz="1800" dirty="0"/>
              <a:t> </a:t>
            </a:r>
            <a:r>
              <a:rPr lang="it-IT" sz="1800" dirty="0" err="1"/>
              <a:t>auricula-judae</a:t>
            </a:r>
            <a:endParaRPr lang="it-IT" sz="1800" dirty="0"/>
          </a:p>
          <a:p>
            <a:r>
              <a:rPr lang="it-IT" sz="1800" dirty="0"/>
              <a:t>Morchella (tutte le specie);</a:t>
            </a:r>
          </a:p>
          <a:p>
            <a:r>
              <a:rPr lang="it-IT" sz="1800" dirty="0"/>
              <a:t>Boletus </a:t>
            </a:r>
            <a:r>
              <a:rPr lang="it-IT" sz="1800" dirty="0" err="1"/>
              <a:t>granulatus</a:t>
            </a:r>
            <a:r>
              <a:rPr lang="it-IT" sz="1800" dirty="0"/>
              <a:t>;</a:t>
            </a:r>
          </a:p>
          <a:p>
            <a:r>
              <a:rPr lang="it-IT" sz="1800" dirty="0"/>
              <a:t>Boletus </a:t>
            </a:r>
            <a:r>
              <a:rPr lang="it-IT" sz="1800" dirty="0" err="1"/>
              <a:t>badius</a:t>
            </a:r>
            <a:endParaRPr lang="it-IT" sz="1800" dirty="0"/>
          </a:p>
          <a:p>
            <a:r>
              <a:rPr lang="it-IT" sz="1800" dirty="0" err="1"/>
              <a:t>Craterellus</a:t>
            </a:r>
            <a:r>
              <a:rPr lang="it-IT" sz="1800" dirty="0"/>
              <a:t> </a:t>
            </a:r>
            <a:r>
              <a:rPr lang="it-IT" sz="1800" dirty="0" err="1" smtClean="0"/>
              <a:t>cornucopioides</a:t>
            </a:r>
            <a:r>
              <a:rPr lang="it-IT" sz="1800" dirty="0" smtClean="0"/>
              <a:t>:</a:t>
            </a:r>
            <a:endParaRPr lang="it-IT" sz="1800" dirty="0"/>
          </a:p>
          <a:p>
            <a:r>
              <a:rPr lang="it-IT" sz="1800" dirty="0" err="1"/>
              <a:t>Psalliota</a:t>
            </a:r>
            <a:r>
              <a:rPr lang="it-IT" sz="1800" dirty="0"/>
              <a:t> </a:t>
            </a:r>
            <a:r>
              <a:rPr lang="it-IT" sz="1800" dirty="0" err="1"/>
              <a:t>hortensis</a:t>
            </a:r>
            <a:endParaRPr lang="it-IT" sz="1800" dirty="0"/>
          </a:p>
          <a:p>
            <a:r>
              <a:rPr lang="it-IT" sz="1800" dirty="0" err="1"/>
              <a:t>Lentinus</a:t>
            </a:r>
            <a:r>
              <a:rPr lang="it-IT" sz="1800" dirty="0"/>
              <a:t> </a:t>
            </a:r>
            <a:r>
              <a:rPr lang="it-IT" sz="1800" dirty="0" err="1"/>
              <a:t>edodes</a:t>
            </a:r>
            <a:endParaRPr lang="it-IT" sz="1800" dirty="0"/>
          </a:p>
          <a:p>
            <a:r>
              <a:rPr lang="it-IT" sz="1800" dirty="0" err="1"/>
              <a:t>Pleurotus</a:t>
            </a:r>
            <a:r>
              <a:rPr lang="it-IT" sz="1800" dirty="0"/>
              <a:t> </a:t>
            </a:r>
            <a:r>
              <a:rPr lang="it-IT" sz="1800" dirty="0" err="1"/>
              <a:t>ostreatus</a:t>
            </a:r>
            <a:endParaRPr lang="it-IT" sz="1800" dirty="0"/>
          </a:p>
          <a:p>
            <a:r>
              <a:rPr lang="it-IT" sz="1800" dirty="0" err="1"/>
              <a:t>Lactarius</a:t>
            </a:r>
            <a:r>
              <a:rPr lang="it-IT" sz="1800" dirty="0"/>
              <a:t> </a:t>
            </a:r>
            <a:r>
              <a:rPr lang="it-IT" sz="1800" dirty="0" err="1"/>
              <a:t>deliciosus</a:t>
            </a:r>
            <a:endParaRPr lang="it-IT" sz="1800" dirty="0"/>
          </a:p>
          <a:p>
            <a:r>
              <a:rPr lang="it-IT" sz="1800" dirty="0"/>
              <a:t>Amanita </a:t>
            </a:r>
            <a:r>
              <a:rPr lang="it-IT" sz="1800" dirty="0" err="1"/>
              <a:t>caesarea</a:t>
            </a:r>
            <a:endParaRPr lang="it-IT" sz="1800" dirty="0"/>
          </a:p>
        </p:txBody>
      </p:sp>
      <p:sp>
        <p:nvSpPr>
          <p:cNvPr id="2" name="Segnaposto piè di pagina 1"/>
          <p:cNvSpPr>
            <a:spLocks noGrp="1"/>
          </p:cNvSpPr>
          <p:nvPr>
            <p:ph type="ftr" sz="quarter" idx="11"/>
          </p:nvPr>
        </p:nvSpPr>
        <p:spPr/>
        <p:txBody>
          <a:bodyPr/>
          <a:lstStyle/>
          <a:p>
            <a:r>
              <a:rPr lang="it-IT" smtClean="0"/>
              <a:t>dott.for.Maurizio Angotti</a:t>
            </a:r>
            <a:endParaRPr lang="it-IT"/>
          </a:p>
        </p:txBody>
      </p:sp>
      <p:sp>
        <p:nvSpPr>
          <p:cNvPr id="4" name="Segnaposto numero diapositiva 3"/>
          <p:cNvSpPr>
            <a:spLocks noGrp="1"/>
          </p:cNvSpPr>
          <p:nvPr>
            <p:ph type="sldNum" sz="quarter" idx="12"/>
          </p:nvPr>
        </p:nvSpPr>
        <p:spPr/>
        <p:txBody>
          <a:bodyPr/>
          <a:lstStyle/>
          <a:p>
            <a:fld id="{ADDE3A60-E203-4368-903D-DE7CF04A4B8A}" type="slidenum">
              <a:rPr lang="it-IT" smtClean="0"/>
              <a:t>14</a:t>
            </a:fld>
            <a:endParaRPr lang="it-IT"/>
          </a:p>
        </p:txBody>
      </p:sp>
    </p:spTree>
    <p:extLst>
      <p:ext uri="{BB962C8B-B14F-4D97-AF65-F5344CB8AC3E}">
        <p14:creationId xmlns:p14="http://schemas.microsoft.com/office/powerpoint/2010/main" val="242456225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323528" y="620688"/>
            <a:ext cx="8352928" cy="4832092"/>
          </a:xfrm>
          <a:prstGeom prst="rect">
            <a:avLst/>
          </a:prstGeom>
        </p:spPr>
        <p:txBody>
          <a:bodyPr wrap="square">
            <a:spAutoFit/>
          </a:bodyPr>
          <a:lstStyle/>
          <a:p>
            <a:pPr algn="ctr"/>
            <a:r>
              <a:rPr lang="it-IT" sz="2400" b="1" dirty="0"/>
              <a:t>Art. 9 (Trattamento dei funghi</a:t>
            </a:r>
            <a:r>
              <a:rPr lang="it-IT" sz="2400" b="1" dirty="0" smtClean="0"/>
              <a:t>)</a:t>
            </a:r>
            <a:endParaRPr lang="it-IT" sz="2400" dirty="0" smtClean="0"/>
          </a:p>
          <a:p>
            <a:endParaRPr lang="it-IT" sz="2000" dirty="0" smtClean="0"/>
          </a:p>
          <a:p>
            <a:r>
              <a:rPr lang="it-IT" sz="2000" dirty="0" smtClean="0"/>
              <a:t>I </a:t>
            </a:r>
            <a:r>
              <a:rPr lang="it-IT" sz="2000" dirty="0"/>
              <a:t>funghi delle specie elencate nell'allegato II possono essere </a:t>
            </a:r>
            <a:r>
              <a:rPr lang="it-IT" sz="2400" dirty="0">
                <a:solidFill>
                  <a:srgbClr val="FF0000"/>
                </a:solidFill>
              </a:rPr>
              <a:t>conservati sott'olio, sott'aceto, in salamoia, </a:t>
            </a:r>
            <a:r>
              <a:rPr lang="it-IT" sz="2400" dirty="0" smtClean="0">
                <a:solidFill>
                  <a:srgbClr val="FF0000"/>
                </a:solidFill>
              </a:rPr>
              <a:t>congelati, surgelati </a:t>
            </a:r>
            <a:r>
              <a:rPr lang="it-IT" sz="2400" dirty="0">
                <a:solidFill>
                  <a:srgbClr val="FF0000"/>
                </a:solidFill>
              </a:rPr>
              <a:t>o altrimenti preparati</a:t>
            </a:r>
            <a:r>
              <a:rPr lang="it-IT" sz="2000" dirty="0"/>
              <a:t>.</a:t>
            </a:r>
          </a:p>
          <a:p>
            <a:r>
              <a:rPr lang="it-IT" sz="2000" dirty="0"/>
              <a:t>L'elenco di cui </a:t>
            </a:r>
            <a:r>
              <a:rPr lang="it-IT" sz="3200" dirty="0">
                <a:solidFill>
                  <a:srgbClr val="FF0000"/>
                </a:solidFill>
              </a:rPr>
              <a:t>all'allegato II </a:t>
            </a:r>
            <a:r>
              <a:rPr lang="it-IT" sz="2000" dirty="0"/>
              <a:t>può essere modificato con decreto del Ministro della sanità, di concerto con il </a:t>
            </a:r>
            <a:r>
              <a:rPr lang="it-IT" sz="2000" dirty="0" smtClean="0"/>
              <a:t>Ministro dell'industria</a:t>
            </a:r>
            <a:r>
              <a:rPr lang="it-IT" sz="2000" dirty="0"/>
              <a:t>, del commercio e </a:t>
            </a:r>
            <a:r>
              <a:rPr lang="it-IT" sz="2000" dirty="0" smtClean="0"/>
              <a:t>dell'artigianato. È </a:t>
            </a:r>
            <a:r>
              <a:rPr lang="it-IT" sz="2000" dirty="0"/>
              <a:t>consentita la commercializzazione di altre specie di funghi conservati o secchi o comunque preparati, provenienti </a:t>
            </a:r>
            <a:r>
              <a:rPr lang="it-IT" sz="2000" dirty="0" smtClean="0"/>
              <a:t>da altri </a:t>
            </a:r>
            <a:r>
              <a:rPr lang="it-IT" sz="2000" dirty="0"/>
              <a:t>Paesi, purché riconosciuti commestibili dalla competente autorità del Paese </a:t>
            </a:r>
            <a:r>
              <a:rPr lang="it-IT" sz="2000" dirty="0" smtClean="0"/>
              <a:t>d'origine. I </a:t>
            </a:r>
            <a:r>
              <a:rPr lang="it-IT" sz="2000" dirty="0"/>
              <a:t>funghi di cui ai commi 1 e 3 debbono essere sottoposti a trattamenti termici per tempi e temperature atti ad </a:t>
            </a:r>
            <a:r>
              <a:rPr lang="it-IT" sz="2000" dirty="0" smtClean="0"/>
              <a:t>inattivare le </a:t>
            </a:r>
            <a:r>
              <a:rPr lang="it-IT" sz="2000" dirty="0"/>
              <a:t>spore del </a:t>
            </a:r>
            <a:r>
              <a:rPr lang="it-IT" sz="2000" dirty="0" err="1"/>
              <a:t>Clostridium</a:t>
            </a:r>
            <a:r>
              <a:rPr lang="it-IT" sz="2000" dirty="0"/>
              <a:t> </a:t>
            </a:r>
            <a:r>
              <a:rPr lang="it-IT" sz="2000" dirty="0" err="1"/>
              <a:t>botulinum</a:t>
            </a:r>
            <a:r>
              <a:rPr lang="it-IT" sz="2000" dirty="0"/>
              <a:t> e/o acidificati a valori di </a:t>
            </a:r>
            <a:r>
              <a:rPr lang="it-IT" sz="2000" dirty="0" err="1"/>
              <a:t>pH</a:t>
            </a:r>
            <a:r>
              <a:rPr lang="it-IT" sz="2000" dirty="0"/>
              <a:t> inferiori a 4,6 e/o addizionati di inibenti atti a </a:t>
            </a:r>
            <a:r>
              <a:rPr lang="it-IT" sz="2000" dirty="0" smtClean="0"/>
              <a:t>impedire la </a:t>
            </a:r>
            <a:r>
              <a:rPr lang="it-IT" sz="2000" dirty="0"/>
              <a:t>germinazione delle spore</a:t>
            </a:r>
            <a:r>
              <a:rPr lang="it-IT" sz="2000" dirty="0" smtClean="0"/>
              <a:t>.</a:t>
            </a:r>
            <a:endParaRPr lang="it-IT" sz="2000" dirty="0"/>
          </a:p>
        </p:txBody>
      </p:sp>
      <p:sp>
        <p:nvSpPr>
          <p:cNvPr id="3" name="Segnaposto piè di pagina 2"/>
          <p:cNvSpPr>
            <a:spLocks noGrp="1"/>
          </p:cNvSpPr>
          <p:nvPr>
            <p:ph type="ftr" sz="quarter" idx="11"/>
          </p:nvPr>
        </p:nvSpPr>
        <p:spPr/>
        <p:txBody>
          <a:bodyPr/>
          <a:lstStyle/>
          <a:p>
            <a:r>
              <a:rPr lang="it-IT" smtClean="0"/>
              <a:t>dott.for.Maurizio Angotti</a:t>
            </a:r>
            <a:endParaRPr lang="it-IT"/>
          </a:p>
        </p:txBody>
      </p:sp>
      <p:sp>
        <p:nvSpPr>
          <p:cNvPr id="4" name="Segnaposto numero diapositiva 3"/>
          <p:cNvSpPr>
            <a:spLocks noGrp="1"/>
          </p:cNvSpPr>
          <p:nvPr>
            <p:ph type="sldNum" sz="quarter" idx="12"/>
          </p:nvPr>
        </p:nvSpPr>
        <p:spPr/>
        <p:txBody>
          <a:bodyPr/>
          <a:lstStyle/>
          <a:p>
            <a:fld id="{ADDE3A60-E203-4368-903D-DE7CF04A4B8A}" type="slidenum">
              <a:rPr lang="it-IT" smtClean="0"/>
              <a:t>15</a:t>
            </a:fld>
            <a:endParaRPr lang="it-IT"/>
          </a:p>
        </p:txBody>
      </p:sp>
    </p:spTree>
    <p:extLst>
      <p:ext uri="{BB962C8B-B14F-4D97-AF65-F5344CB8AC3E}">
        <p14:creationId xmlns:p14="http://schemas.microsoft.com/office/powerpoint/2010/main" val="411385200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79512" y="-356651"/>
            <a:ext cx="8352928" cy="6801862"/>
          </a:xfrm>
          <a:prstGeom prst="rect">
            <a:avLst/>
          </a:prstGeom>
        </p:spPr>
        <p:txBody>
          <a:bodyPr wrap="square">
            <a:spAutoFit/>
          </a:bodyPr>
          <a:lstStyle/>
          <a:p>
            <a:pPr algn="ctr"/>
            <a:r>
              <a:rPr lang="pt-BR" sz="4000" dirty="0"/>
              <a:t>Allegato II</a:t>
            </a:r>
          </a:p>
          <a:p>
            <a:pPr algn="ctr"/>
            <a:r>
              <a:rPr lang="pt-BR" dirty="0" smtClean="0"/>
              <a:t>Agaricus </a:t>
            </a:r>
            <a:r>
              <a:rPr lang="pt-BR" dirty="0"/>
              <a:t>arvensis;</a:t>
            </a:r>
          </a:p>
          <a:p>
            <a:pPr algn="ctr"/>
            <a:r>
              <a:rPr lang="pt-BR" dirty="0"/>
              <a:t>Agaricus bisporus;</a:t>
            </a:r>
          </a:p>
          <a:p>
            <a:pPr algn="ctr"/>
            <a:r>
              <a:rPr lang="pt-BR" dirty="0"/>
              <a:t>Agaricus campestris;</a:t>
            </a:r>
          </a:p>
          <a:p>
            <a:pPr algn="ctr"/>
            <a:r>
              <a:rPr lang="pt-BR" dirty="0"/>
              <a:t>Amanita caesarea;</a:t>
            </a:r>
          </a:p>
          <a:p>
            <a:pPr algn="ctr"/>
            <a:r>
              <a:rPr lang="pt-BR" dirty="0"/>
              <a:t>Armillaria mellea;</a:t>
            </a:r>
          </a:p>
          <a:p>
            <a:pPr algn="ctr"/>
            <a:r>
              <a:rPr lang="pt-BR" dirty="0"/>
              <a:t>Auricularia auricula-judae;</a:t>
            </a:r>
          </a:p>
          <a:p>
            <a:pPr algn="ctr"/>
            <a:r>
              <a:rPr lang="pt-BR" dirty="0"/>
              <a:t>Boletus aereus;</a:t>
            </a:r>
          </a:p>
          <a:p>
            <a:pPr algn="ctr"/>
            <a:r>
              <a:rPr lang="pt-BR" dirty="0"/>
              <a:t>Boletus badius;</a:t>
            </a:r>
          </a:p>
          <a:p>
            <a:pPr algn="ctr"/>
            <a:r>
              <a:rPr lang="pt-BR" dirty="0"/>
              <a:t>Boletus edulis;</a:t>
            </a:r>
          </a:p>
          <a:p>
            <a:pPr algn="ctr"/>
            <a:r>
              <a:rPr lang="pt-BR" dirty="0"/>
              <a:t>Boletus granulatus;</a:t>
            </a:r>
          </a:p>
          <a:p>
            <a:pPr algn="ctr"/>
            <a:r>
              <a:rPr lang="pt-BR" dirty="0"/>
              <a:t>Boletus impolitus;</a:t>
            </a:r>
          </a:p>
          <a:p>
            <a:pPr algn="ctr"/>
            <a:r>
              <a:rPr lang="pt-BR" dirty="0"/>
              <a:t>Boletus luteus;</a:t>
            </a:r>
          </a:p>
          <a:p>
            <a:pPr algn="ctr"/>
            <a:r>
              <a:rPr lang="pt-BR" dirty="0"/>
              <a:t>Boletus pinicola;</a:t>
            </a:r>
          </a:p>
          <a:p>
            <a:pPr algn="ctr"/>
            <a:r>
              <a:rPr lang="pt-BR" dirty="0"/>
              <a:t>Boletus regius;</a:t>
            </a:r>
          </a:p>
          <a:p>
            <a:pPr algn="ctr"/>
            <a:r>
              <a:rPr lang="pt-BR" dirty="0"/>
              <a:t>Boletus reticulatus;</a:t>
            </a:r>
          </a:p>
          <a:p>
            <a:pPr algn="ctr"/>
            <a:r>
              <a:rPr lang="pt-BR" dirty="0"/>
              <a:t>Cantharellus (tutte le specie escluse subcibarius, tubaeformis varietà </a:t>
            </a:r>
            <a:r>
              <a:rPr lang="pt-BR" dirty="0" smtClean="0"/>
              <a:t>lutescens);</a:t>
            </a:r>
            <a:endParaRPr lang="pt-BR" dirty="0"/>
          </a:p>
          <a:p>
            <a:pPr algn="ctr"/>
            <a:r>
              <a:rPr lang="pt-BR" dirty="0"/>
              <a:t>Clitocybe gigantea;</a:t>
            </a:r>
          </a:p>
          <a:p>
            <a:pPr algn="ctr"/>
            <a:r>
              <a:rPr lang="pt-BR" dirty="0"/>
              <a:t>Clitocybe geotropa;</a:t>
            </a:r>
          </a:p>
          <a:p>
            <a:pPr algn="ctr"/>
            <a:r>
              <a:rPr lang="pt-BR" dirty="0"/>
              <a:t>Craterellus cornucopioides;</a:t>
            </a:r>
          </a:p>
          <a:p>
            <a:pPr algn="ctr"/>
            <a:r>
              <a:rPr lang="pt-BR" dirty="0"/>
              <a:t>Hydnum repandum;</a:t>
            </a:r>
          </a:p>
          <a:p>
            <a:pPr algn="ctr"/>
            <a:r>
              <a:rPr lang="pt-BR" dirty="0"/>
              <a:t>Lactarius deliciosus;</a:t>
            </a:r>
          </a:p>
          <a:p>
            <a:pPr algn="ctr"/>
            <a:r>
              <a:rPr lang="pt-BR" dirty="0"/>
              <a:t>Lentinus edodes</a:t>
            </a:r>
            <a:endParaRPr lang="it-IT" dirty="0"/>
          </a:p>
        </p:txBody>
      </p:sp>
      <p:sp>
        <p:nvSpPr>
          <p:cNvPr id="3" name="Segnaposto piè di pagina 2"/>
          <p:cNvSpPr>
            <a:spLocks noGrp="1"/>
          </p:cNvSpPr>
          <p:nvPr>
            <p:ph type="ftr" sz="quarter" idx="11"/>
          </p:nvPr>
        </p:nvSpPr>
        <p:spPr/>
        <p:txBody>
          <a:bodyPr/>
          <a:lstStyle/>
          <a:p>
            <a:r>
              <a:rPr lang="it-IT" smtClean="0"/>
              <a:t>dott.for.Maurizio Angotti</a:t>
            </a:r>
            <a:endParaRPr lang="it-IT"/>
          </a:p>
        </p:txBody>
      </p:sp>
      <p:sp>
        <p:nvSpPr>
          <p:cNvPr id="4" name="Segnaposto numero diapositiva 3"/>
          <p:cNvSpPr>
            <a:spLocks noGrp="1"/>
          </p:cNvSpPr>
          <p:nvPr>
            <p:ph type="sldNum" sz="quarter" idx="12"/>
          </p:nvPr>
        </p:nvSpPr>
        <p:spPr/>
        <p:txBody>
          <a:bodyPr/>
          <a:lstStyle/>
          <a:p>
            <a:fld id="{ADDE3A60-E203-4368-903D-DE7CF04A4B8A}" type="slidenum">
              <a:rPr lang="it-IT" smtClean="0"/>
              <a:t>16</a:t>
            </a:fld>
            <a:endParaRPr lang="it-IT"/>
          </a:p>
        </p:txBody>
      </p:sp>
    </p:spTree>
    <p:extLst>
      <p:ext uri="{BB962C8B-B14F-4D97-AF65-F5344CB8AC3E}">
        <p14:creationId xmlns:p14="http://schemas.microsoft.com/office/powerpoint/2010/main" val="241466170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2286000" y="335846"/>
            <a:ext cx="4572000" cy="5816977"/>
          </a:xfrm>
          <a:prstGeom prst="rect">
            <a:avLst/>
          </a:prstGeom>
        </p:spPr>
        <p:txBody>
          <a:bodyPr>
            <a:spAutoFit/>
          </a:bodyPr>
          <a:lstStyle/>
          <a:p>
            <a:pPr algn="ctr"/>
            <a:r>
              <a:rPr lang="it-IT" dirty="0" err="1"/>
              <a:t>Macrolepiota</a:t>
            </a:r>
            <a:r>
              <a:rPr lang="it-IT" dirty="0"/>
              <a:t> </a:t>
            </a:r>
            <a:r>
              <a:rPr lang="it-IT" dirty="0" err="1"/>
              <a:t>procera</a:t>
            </a:r>
            <a:r>
              <a:rPr lang="it-IT" dirty="0"/>
              <a:t>;</a:t>
            </a:r>
          </a:p>
          <a:p>
            <a:pPr algn="ctr"/>
            <a:r>
              <a:rPr lang="it-IT" dirty="0" err="1"/>
              <a:t>Marasmius</a:t>
            </a:r>
            <a:r>
              <a:rPr lang="it-IT" dirty="0"/>
              <a:t> </a:t>
            </a:r>
            <a:r>
              <a:rPr lang="it-IT" dirty="0" err="1"/>
              <a:t>oreades</a:t>
            </a:r>
            <a:r>
              <a:rPr lang="it-IT" dirty="0"/>
              <a:t>;</a:t>
            </a:r>
          </a:p>
          <a:p>
            <a:pPr algn="ctr"/>
            <a:r>
              <a:rPr lang="it-IT" dirty="0"/>
              <a:t>Morchella (tutte le specie);</a:t>
            </a:r>
          </a:p>
          <a:p>
            <a:pPr algn="ctr"/>
            <a:r>
              <a:rPr lang="it-IT" dirty="0" err="1"/>
              <a:t>Pholiota</a:t>
            </a:r>
            <a:r>
              <a:rPr lang="it-IT" dirty="0"/>
              <a:t> </a:t>
            </a:r>
            <a:r>
              <a:rPr lang="it-IT" dirty="0" err="1"/>
              <a:t>mutabilis</a:t>
            </a:r>
            <a:r>
              <a:rPr lang="it-IT" dirty="0"/>
              <a:t>;</a:t>
            </a:r>
          </a:p>
          <a:p>
            <a:pPr algn="ctr"/>
            <a:r>
              <a:rPr lang="it-IT" dirty="0" err="1"/>
              <a:t>Pholiota</a:t>
            </a:r>
            <a:r>
              <a:rPr lang="it-IT" dirty="0"/>
              <a:t> </a:t>
            </a:r>
            <a:r>
              <a:rPr lang="it-IT" dirty="0" err="1"/>
              <a:t>nameko</a:t>
            </a:r>
            <a:r>
              <a:rPr lang="it-IT" dirty="0"/>
              <a:t> </a:t>
            </a:r>
            <a:r>
              <a:rPr lang="it-IT" dirty="0" err="1"/>
              <a:t>mutabilis</a:t>
            </a:r>
            <a:r>
              <a:rPr lang="it-IT" dirty="0"/>
              <a:t>;</a:t>
            </a:r>
          </a:p>
          <a:p>
            <a:pPr algn="ctr"/>
            <a:r>
              <a:rPr lang="it-IT" dirty="0" err="1"/>
              <a:t>Pleurotus</a:t>
            </a:r>
            <a:r>
              <a:rPr lang="it-IT" dirty="0"/>
              <a:t> </a:t>
            </a:r>
            <a:r>
              <a:rPr lang="it-IT" dirty="0" err="1"/>
              <a:t>ostreatus</a:t>
            </a:r>
            <a:r>
              <a:rPr lang="it-IT" dirty="0"/>
              <a:t>;</a:t>
            </a:r>
          </a:p>
          <a:p>
            <a:pPr algn="ctr"/>
            <a:r>
              <a:rPr lang="it-IT" dirty="0" err="1"/>
              <a:t>Psalliota</a:t>
            </a:r>
            <a:r>
              <a:rPr lang="it-IT" dirty="0"/>
              <a:t> </a:t>
            </a:r>
            <a:r>
              <a:rPr lang="it-IT" dirty="0" err="1"/>
              <a:t>hortensis</a:t>
            </a:r>
            <a:r>
              <a:rPr lang="it-IT" dirty="0"/>
              <a:t>;</a:t>
            </a:r>
          </a:p>
          <a:p>
            <a:pPr algn="ctr"/>
            <a:r>
              <a:rPr lang="it-IT" dirty="0" err="1"/>
              <a:t>Psalliota</a:t>
            </a:r>
            <a:r>
              <a:rPr lang="it-IT" dirty="0"/>
              <a:t> </a:t>
            </a:r>
            <a:r>
              <a:rPr lang="it-IT" dirty="0" err="1"/>
              <a:t>bispora</a:t>
            </a:r>
            <a:r>
              <a:rPr lang="it-IT" dirty="0"/>
              <a:t>;</a:t>
            </a:r>
          </a:p>
          <a:p>
            <a:pPr algn="ctr"/>
            <a:r>
              <a:rPr lang="it-IT" dirty="0" err="1"/>
              <a:t>Tricholoma</a:t>
            </a:r>
            <a:r>
              <a:rPr lang="it-IT" dirty="0"/>
              <a:t> </a:t>
            </a:r>
            <a:r>
              <a:rPr lang="it-IT" dirty="0" err="1"/>
              <a:t>columbetta</a:t>
            </a:r>
            <a:r>
              <a:rPr lang="it-IT" dirty="0"/>
              <a:t>;</a:t>
            </a:r>
          </a:p>
          <a:p>
            <a:pPr algn="ctr"/>
            <a:r>
              <a:rPr lang="it-IT" sz="1600" dirty="0" err="1"/>
              <a:t>Tricholoma</a:t>
            </a:r>
            <a:r>
              <a:rPr lang="it-IT" sz="1600" dirty="0"/>
              <a:t> equestre ----&gt; attenzione, il Ministero della Sanità ha vietato raccolta, commercializzazione e consumo da agosto 2002</a:t>
            </a:r>
          </a:p>
          <a:p>
            <a:pPr algn="ctr"/>
            <a:r>
              <a:rPr lang="it-IT" dirty="0" err="1"/>
              <a:t>Tricholoma</a:t>
            </a:r>
            <a:r>
              <a:rPr lang="it-IT" dirty="0"/>
              <a:t> </a:t>
            </a:r>
            <a:r>
              <a:rPr lang="it-IT" dirty="0" err="1"/>
              <a:t>georgii</a:t>
            </a:r>
            <a:r>
              <a:rPr lang="it-IT" dirty="0"/>
              <a:t>;</a:t>
            </a:r>
          </a:p>
          <a:p>
            <a:pPr algn="ctr"/>
            <a:r>
              <a:rPr lang="it-IT" dirty="0" err="1"/>
              <a:t>Tricholoma</a:t>
            </a:r>
            <a:r>
              <a:rPr lang="it-IT" dirty="0"/>
              <a:t> </a:t>
            </a:r>
            <a:r>
              <a:rPr lang="it-IT" dirty="0" err="1"/>
              <a:t>imbricatum</a:t>
            </a:r>
            <a:r>
              <a:rPr lang="it-IT" dirty="0"/>
              <a:t>;</a:t>
            </a:r>
          </a:p>
          <a:p>
            <a:pPr algn="ctr"/>
            <a:r>
              <a:rPr lang="it-IT" dirty="0" err="1"/>
              <a:t>Tricholoma</a:t>
            </a:r>
            <a:r>
              <a:rPr lang="it-IT" dirty="0"/>
              <a:t> </a:t>
            </a:r>
            <a:r>
              <a:rPr lang="it-IT" dirty="0" err="1"/>
              <a:t>portentosum</a:t>
            </a:r>
            <a:r>
              <a:rPr lang="it-IT" dirty="0"/>
              <a:t>;</a:t>
            </a:r>
          </a:p>
          <a:p>
            <a:pPr algn="ctr"/>
            <a:r>
              <a:rPr lang="it-IT" dirty="0" err="1"/>
              <a:t>Tricholoma</a:t>
            </a:r>
            <a:r>
              <a:rPr lang="it-IT" dirty="0"/>
              <a:t> </a:t>
            </a:r>
            <a:r>
              <a:rPr lang="it-IT" dirty="0" err="1"/>
              <a:t>terreum</a:t>
            </a:r>
            <a:r>
              <a:rPr lang="it-IT" dirty="0"/>
              <a:t>;</a:t>
            </a:r>
          </a:p>
          <a:p>
            <a:pPr algn="ctr"/>
            <a:r>
              <a:rPr lang="it-IT" dirty="0"/>
              <a:t>Volvariella </a:t>
            </a:r>
            <a:r>
              <a:rPr lang="it-IT" dirty="0" err="1"/>
              <a:t>volvacea</a:t>
            </a:r>
            <a:r>
              <a:rPr lang="it-IT" dirty="0"/>
              <a:t>;</a:t>
            </a:r>
          </a:p>
          <a:p>
            <a:pPr algn="ctr"/>
            <a:r>
              <a:rPr lang="it-IT" dirty="0"/>
              <a:t>Volvariella esculenta;</a:t>
            </a:r>
          </a:p>
          <a:p>
            <a:pPr algn="ctr"/>
            <a:r>
              <a:rPr lang="it-IT" dirty="0" err="1"/>
              <a:t>Agrocybe</a:t>
            </a:r>
            <a:r>
              <a:rPr lang="it-IT" dirty="0"/>
              <a:t> </a:t>
            </a:r>
            <a:r>
              <a:rPr lang="it-IT" dirty="0" err="1"/>
              <a:t>aegerita</a:t>
            </a:r>
            <a:r>
              <a:rPr lang="it-IT" dirty="0"/>
              <a:t> (</a:t>
            </a:r>
            <a:r>
              <a:rPr lang="it-IT" dirty="0" err="1"/>
              <a:t>Pholiota</a:t>
            </a:r>
            <a:r>
              <a:rPr lang="it-IT" dirty="0"/>
              <a:t> </a:t>
            </a:r>
            <a:r>
              <a:rPr lang="it-IT" dirty="0" err="1"/>
              <a:t>aegerita</a:t>
            </a:r>
            <a:r>
              <a:rPr lang="it-IT" dirty="0"/>
              <a:t>);</a:t>
            </a:r>
          </a:p>
          <a:p>
            <a:pPr algn="ctr"/>
            <a:r>
              <a:rPr lang="it-IT" dirty="0" err="1"/>
              <a:t>Pleurotus</a:t>
            </a:r>
            <a:r>
              <a:rPr lang="it-IT" dirty="0"/>
              <a:t> </a:t>
            </a:r>
            <a:r>
              <a:rPr lang="it-IT" dirty="0" err="1"/>
              <a:t>eryngii</a:t>
            </a:r>
            <a:r>
              <a:rPr lang="it-IT" dirty="0"/>
              <a:t>;</a:t>
            </a:r>
          </a:p>
          <a:p>
            <a:pPr algn="ctr"/>
            <a:r>
              <a:rPr lang="it-IT" dirty="0" err="1"/>
              <a:t>Stropharia</a:t>
            </a:r>
            <a:r>
              <a:rPr lang="it-IT" dirty="0"/>
              <a:t> </a:t>
            </a:r>
            <a:r>
              <a:rPr lang="it-IT" dirty="0" err="1"/>
              <a:t>rugosoannulata</a:t>
            </a:r>
            <a:r>
              <a:rPr lang="it-IT" dirty="0"/>
              <a:t>.</a:t>
            </a:r>
          </a:p>
        </p:txBody>
      </p:sp>
      <p:sp>
        <p:nvSpPr>
          <p:cNvPr id="3" name="Segnaposto piè di pagina 2"/>
          <p:cNvSpPr>
            <a:spLocks noGrp="1"/>
          </p:cNvSpPr>
          <p:nvPr>
            <p:ph type="ftr" sz="quarter" idx="11"/>
          </p:nvPr>
        </p:nvSpPr>
        <p:spPr/>
        <p:txBody>
          <a:bodyPr/>
          <a:lstStyle/>
          <a:p>
            <a:r>
              <a:rPr lang="it-IT" smtClean="0"/>
              <a:t>dott.for.Maurizio Angotti</a:t>
            </a:r>
            <a:endParaRPr lang="it-IT"/>
          </a:p>
        </p:txBody>
      </p:sp>
      <p:sp>
        <p:nvSpPr>
          <p:cNvPr id="4" name="Segnaposto numero diapositiva 3"/>
          <p:cNvSpPr>
            <a:spLocks noGrp="1"/>
          </p:cNvSpPr>
          <p:nvPr>
            <p:ph type="sldNum" sz="quarter" idx="12"/>
          </p:nvPr>
        </p:nvSpPr>
        <p:spPr/>
        <p:txBody>
          <a:bodyPr/>
          <a:lstStyle/>
          <a:p>
            <a:fld id="{ADDE3A60-E203-4368-903D-DE7CF04A4B8A}" type="slidenum">
              <a:rPr lang="it-IT" smtClean="0"/>
              <a:t>17</a:t>
            </a:fld>
            <a:endParaRPr lang="it-IT"/>
          </a:p>
        </p:txBody>
      </p:sp>
    </p:spTree>
    <p:extLst>
      <p:ext uri="{BB962C8B-B14F-4D97-AF65-F5344CB8AC3E}">
        <p14:creationId xmlns:p14="http://schemas.microsoft.com/office/powerpoint/2010/main" val="168852170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95536" y="116632"/>
            <a:ext cx="7920880" cy="1728192"/>
          </a:xfrm>
        </p:spPr>
        <p:txBody>
          <a:bodyPr>
            <a:noAutofit/>
          </a:bodyPr>
          <a:lstStyle/>
          <a:p>
            <a:pPr algn="ctr"/>
            <a:r>
              <a:rPr lang="it-IT" sz="1600" dirty="0" smtClean="0"/>
              <a:t/>
            </a:r>
            <a:br>
              <a:rPr lang="it-IT" sz="1600" dirty="0" smtClean="0"/>
            </a:br>
            <a:r>
              <a:rPr lang="it-IT" sz="1600" dirty="0"/>
              <a:t/>
            </a:r>
            <a:br>
              <a:rPr lang="it-IT" sz="1600" dirty="0"/>
            </a:br>
            <a:r>
              <a:rPr lang="it-IT" sz="1600" dirty="0" smtClean="0"/>
              <a:t>Legge Regionale 26 novembre 2001, n. 30.</a:t>
            </a:r>
            <a:br>
              <a:rPr lang="it-IT" sz="1600" dirty="0" smtClean="0"/>
            </a:br>
            <a:r>
              <a:rPr lang="it-IT" sz="1600" dirty="0" smtClean="0"/>
              <a:t>Modifiche ed integrazioni </a:t>
            </a:r>
            <a:br>
              <a:rPr lang="it-IT" sz="1600" dirty="0" smtClean="0"/>
            </a:br>
            <a:r>
              <a:rPr lang="it-IT" sz="1600" dirty="0" smtClean="0"/>
              <a:t>Legge Regionale 31 marzo 2009, n. 9 (BUR n. 6 del 1 aprile 2009, Supplemento </a:t>
            </a:r>
            <a:r>
              <a:rPr lang="it-IT" sz="1600" dirty="0"/>
              <a:t>S</a:t>
            </a:r>
            <a:r>
              <a:rPr lang="it-IT" sz="1600" dirty="0" smtClean="0"/>
              <a:t>traordinario n. 1 del 7 aprile 2009 </a:t>
            </a:r>
            <a:r>
              <a:rPr lang="it-IT" sz="1600" dirty="0" smtClean="0">
                <a:solidFill>
                  <a:srgbClr val="FF0000"/>
                </a:solidFill>
              </a:rPr>
              <a:t>"Normativa per la regolamentazione della raccolta e commercializzazione dei funghi epigei ed </a:t>
            </a:r>
            <a:r>
              <a:rPr lang="it-IT" sz="2800" dirty="0" smtClean="0">
                <a:solidFill>
                  <a:srgbClr val="92D050"/>
                </a:solidFill>
              </a:rPr>
              <a:t>ipogei</a:t>
            </a:r>
            <a:r>
              <a:rPr lang="it-IT" sz="1600" dirty="0" smtClean="0">
                <a:solidFill>
                  <a:srgbClr val="FF0000"/>
                </a:solidFill>
              </a:rPr>
              <a:t> freschi e conservati"</a:t>
            </a:r>
            <a:br>
              <a:rPr lang="it-IT" sz="1600" dirty="0" smtClean="0">
                <a:solidFill>
                  <a:srgbClr val="FF0000"/>
                </a:solidFill>
              </a:rPr>
            </a:br>
            <a:r>
              <a:rPr lang="it-IT" sz="1600" dirty="0" smtClean="0"/>
              <a:t/>
            </a:r>
            <a:br>
              <a:rPr lang="it-IT" sz="1600" dirty="0" smtClean="0"/>
            </a:br>
            <a:endParaRPr lang="it-IT" sz="1600" dirty="0"/>
          </a:p>
        </p:txBody>
      </p:sp>
      <p:sp>
        <p:nvSpPr>
          <p:cNvPr id="3" name="Segnaposto contenuto 2"/>
          <p:cNvSpPr>
            <a:spLocks noGrp="1"/>
          </p:cNvSpPr>
          <p:nvPr>
            <p:ph idx="1"/>
          </p:nvPr>
        </p:nvSpPr>
        <p:spPr>
          <a:xfrm>
            <a:off x="611560" y="1700808"/>
            <a:ext cx="7848872" cy="4320481"/>
          </a:xfrm>
        </p:spPr>
        <p:txBody>
          <a:bodyPr>
            <a:normAutofit fontScale="92500"/>
          </a:bodyPr>
          <a:lstStyle/>
          <a:p>
            <a:pPr marL="0" indent="0" algn="ctr">
              <a:buNone/>
            </a:pPr>
            <a:endParaRPr lang="it-IT" dirty="0" smtClean="0"/>
          </a:p>
          <a:p>
            <a:pPr marL="0" indent="0" algn="ctr">
              <a:buNone/>
            </a:pPr>
            <a:r>
              <a:rPr lang="it-IT" dirty="0" smtClean="0"/>
              <a:t>Art. 1</a:t>
            </a:r>
          </a:p>
          <a:p>
            <a:pPr marL="0" indent="0" algn="ctr">
              <a:buNone/>
            </a:pPr>
            <a:r>
              <a:rPr lang="it-IT" dirty="0" smtClean="0"/>
              <a:t>Finalità</a:t>
            </a:r>
          </a:p>
          <a:p>
            <a:pPr marL="514350" indent="-514350" algn="just">
              <a:buAutoNum type="arabicPeriod"/>
            </a:pPr>
            <a:r>
              <a:rPr lang="it-IT" dirty="0" smtClean="0"/>
              <a:t>Per il raggiungimento delle finalità generali </a:t>
            </a:r>
            <a:r>
              <a:rPr lang="it-IT" dirty="0" smtClean="0">
                <a:solidFill>
                  <a:srgbClr val="FF0000"/>
                </a:solidFill>
              </a:rPr>
              <a:t>dell’ambiente e della biodiversità</a:t>
            </a:r>
            <a:r>
              <a:rPr lang="it-IT" dirty="0" smtClean="0"/>
              <a:t> e di prevenzione della salute pubblica la presente legge detta norme per la difesa della flora spontanea e regolamenta la raccolta, la commercializzazione dei funghi spontanei epigei freschi e conservati nel rispetto dei principi fondamentali stabiliti dalla legge 23 agosto 1993, n. 352, «Norme quadro in materia di raccolta e commercializzazione dei funghi </a:t>
            </a:r>
            <a:r>
              <a:rPr lang="it-IT" dirty="0" smtClean="0">
                <a:solidFill>
                  <a:schemeClr val="tx1">
                    <a:lumMod val="95000"/>
                    <a:lumOff val="5000"/>
                  </a:schemeClr>
                </a:solidFill>
              </a:rPr>
              <a:t>epigei </a:t>
            </a:r>
            <a:r>
              <a:rPr lang="it-IT" dirty="0" smtClean="0">
                <a:solidFill>
                  <a:srgbClr val="FF0000"/>
                </a:solidFill>
              </a:rPr>
              <a:t>ed ipogei </a:t>
            </a:r>
            <a:r>
              <a:rPr lang="it-IT" dirty="0" smtClean="0"/>
              <a:t>freschi e conservati» e dal DPR 14 luglio 1995, n. 376, «Regolamento concernente la disciplina della raccolta e della commercializzazione dei funghi epigei freschi e conservati».</a:t>
            </a:r>
          </a:p>
          <a:p>
            <a:pPr marL="0" indent="0">
              <a:buNone/>
            </a:pPr>
            <a:endParaRPr lang="it-IT" dirty="0" smtClean="0"/>
          </a:p>
          <a:p>
            <a:pPr marL="0" indent="0">
              <a:buNone/>
            </a:pPr>
            <a:endParaRPr lang="it-IT" dirty="0" smtClean="0"/>
          </a:p>
        </p:txBody>
      </p:sp>
      <p:sp>
        <p:nvSpPr>
          <p:cNvPr id="4" name="Segnaposto piè di pagina 3"/>
          <p:cNvSpPr>
            <a:spLocks noGrp="1"/>
          </p:cNvSpPr>
          <p:nvPr>
            <p:ph type="ftr" sz="quarter" idx="11"/>
          </p:nvPr>
        </p:nvSpPr>
        <p:spPr/>
        <p:txBody>
          <a:bodyPr/>
          <a:lstStyle/>
          <a:p>
            <a:r>
              <a:rPr lang="it-IT" smtClean="0"/>
              <a:t>dott.for.Maurizio Angotti</a:t>
            </a:r>
            <a:endParaRPr lang="it-IT"/>
          </a:p>
        </p:txBody>
      </p:sp>
      <p:sp>
        <p:nvSpPr>
          <p:cNvPr id="5" name="Segnaposto numero diapositiva 4"/>
          <p:cNvSpPr>
            <a:spLocks noGrp="1"/>
          </p:cNvSpPr>
          <p:nvPr>
            <p:ph type="sldNum" sz="quarter" idx="12"/>
          </p:nvPr>
        </p:nvSpPr>
        <p:spPr/>
        <p:txBody>
          <a:bodyPr/>
          <a:lstStyle/>
          <a:p>
            <a:fld id="{ADDE3A60-E203-4368-903D-DE7CF04A4B8A}" type="slidenum">
              <a:rPr lang="it-IT" smtClean="0"/>
              <a:t>18</a:t>
            </a:fld>
            <a:endParaRPr lang="it-IT"/>
          </a:p>
        </p:txBody>
      </p:sp>
    </p:spTree>
    <p:extLst>
      <p:ext uri="{BB962C8B-B14F-4D97-AF65-F5344CB8AC3E}">
        <p14:creationId xmlns:p14="http://schemas.microsoft.com/office/powerpoint/2010/main" val="289745404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611560" y="692696"/>
            <a:ext cx="8208912" cy="4278094"/>
          </a:xfrm>
          <a:prstGeom prst="rect">
            <a:avLst/>
          </a:prstGeom>
        </p:spPr>
        <p:txBody>
          <a:bodyPr wrap="square">
            <a:spAutoFit/>
          </a:bodyPr>
          <a:lstStyle/>
          <a:p>
            <a:pPr algn="ctr"/>
            <a:r>
              <a:rPr lang="it-IT" dirty="0"/>
              <a:t>Art. 2</a:t>
            </a:r>
          </a:p>
          <a:p>
            <a:pPr algn="ctr"/>
            <a:r>
              <a:rPr lang="it-IT" sz="2000" dirty="0"/>
              <a:t>Disposizioni e divieti</a:t>
            </a:r>
          </a:p>
          <a:p>
            <a:r>
              <a:rPr lang="it-IT" dirty="0"/>
              <a:t>1. Ai fini della salvaguardia dell’ambiente vigono le seguenti disposizioni:</a:t>
            </a:r>
          </a:p>
          <a:p>
            <a:r>
              <a:rPr lang="it-IT" dirty="0"/>
              <a:t>a) è vietato danneggiare e distruggere la flora fungina, indipendentemente dalle caratteristiche di commestibilità e velenosità della stessa e la flora spontanea di rilevante interesse </a:t>
            </a:r>
            <a:r>
              <a:rPr lang="it-IT" dirty="0" smtClean="0">
                <a:solidFill>
                  <a:srgbClr val="FF0000"/>
                </a:solidFill>
              </a:rPr>
              <a:t>floristico</a:t>
            </a:r>
            <a:r>
              <a:rPr lang="it-IT" dirty="0"/>
              <a:t>, ecologico e monumentale;</a:t>
            </a:r>
          </a:p>
          <a:p>
            <a:r>
              <a:rPr lang="it-IT" dirty="0"/>
              <a:t>b) nella raccolta dei funghi commestibili vanno osservate le norme di cui ai successivi articoli 3, 4 e 5;</a:t>
            </a:r>
          </a:p>
          <a:p>
            <a:r>
              <a:rPr lang="it-IT" dirty="0"/>
              <a:t>c) è vietato raccogliere, asportare, danneggiare, detenere anche in parte, nonché commerciare sia allo stato fresco che secco la flora spontanea a protezione assoluta di cui all’Allegato A);</a:t>
            </a:r>
          </a:p>
          <a:p>
            <a:r>
              <a:rPr lang="it-IT" dirty="0"/>
              <a:t>d) è altresì vietato ogni intervento che non abbia carattere di urgenza e non sia finalizzato alla tutela e alla conservazione dei biotopi, di cui all’allegato B);</a:t>
            </a:r>
          </a:p>
          <a:p>
            <a:r>
              <a:rPr lang="it-IT" dirty="0"/>
              <a:t>e) per ragioni di carattere ecologico e sanitario è vietata la raccolta dell’Amanita </a:t>
            </a:r>
            <a:r>
              <a:rPr lang="it-IT" dirty="0" err="1"/>
              <a:t>Caesarea</a:t>
            </a:r>
            <a:r>
              <a:rPr lang="it-IT" dirty="0"/>
              <a:t> allo stato </a:t>
            </a:r>
            <a:r>
              <a:rPr lang="it-IT" dirty="0">
                <a:solidFill>
                  <a:srgbClr val="FF0000"/>
                </a:solidFill>
              </a:rPr>
              <a:t>di O</a:t>
            </a:r>
            <a:r>
              <a:rPr lang="it-IT" dirty="0" smtClean="0">
                <a:solidFill>
                  <a:srgbClr val="FF0000"/>
                </a:solidFill>
              </a:rPr>
              <a:t>volo </a:t>
            </a:r>
            <a:r>
              <a:rPr lang="it-IT" dirty="0"/>
              <a:t>chiuso</a:t>
            </a:r>
            <a:r>
              <a:rPr lang="it-IT" dirty="0" smtClean="0"/>
              <a:t>.</a:t>
            </a:r>
          </a:p>
        </p:txBody>
      </p:sp>
      <p:sp>
        <p:nvSpPr>
          <p:cNvPr id="3" name="Segnaposto piè di pagina 2"/>
          <p:cNvSpPr>
            <a:spLocks noGrp="1"/>
          </p:cNvSpPr>
          <p:nvPr>
            <p:ph type="ftr" sz="quarter" idx="11"/>
          </p:nvPr>
        </p:nvSpPr>
        <p:spPr/>
        <p:txBody>
          <a:bodyPr/>
          <a:lstStyle/>
          <a:p>
            <a:r>
              <a:rPr lang="it-IT" smtClean="0"/>
              <a:t>dott.for.Maurizio Angotti</a:t>
            </a:r>
            <a:endParaRPr lang="it-IT"/>
          </a:p>
        </p:txBody>
      </p:sp>
      <p:sp>
        <p:nvSpPr>
          <p:cNvPr id="4" name="Segnaposto numero diapositiva 3"/>
          <p:cNvSpPr>
            <a:spLocks noGrp="1"/>
          </p:cNvSpPr>
          <p:nvPr>
            <p:ph type="sldNum" sz="quarter" idx="12"/>
          </p:nvPr>
        </p:nvSpPr>
        <p:spPr/>
        <p:txBody>
          <a:bodyPr/>
          <a:lstStyle/>
          <a:p>
            <a:fld id="{ADDE3A60-E203-4368-903D-DE7CF04A4B8A}" type="slidenum">
              <a:rPr lang="it-IT" smtClean="0"/>
              <a:t>19</a:t>
            </a:fld>
            <a:endParaRPr lang="it-IT"/>
          </a:p>
        </p:txBody>
      </p:sp>
    </p:spTree>
    <p:extLst>
      <p:ext uri="{BB962C8B-B14F-4D97-AF65-F5344CB8AC3E}">
        <p14:creationId xmlns:p14="http://schemas.microsoft.com/office/powerpoint/2010/main" val="13186247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395536" y="-218152"/>
            <a:ext cx="8136904" cy="6801862"/>
          </a:xfrm>
          <a:prstGeom prst="rect">
            <a:avLst/>
          </a:prstGeom>
        </p:spPr>
        <p:txBody>
          <a:bodyPr wrap="square">
            <a:spAutoFit/>
          </a:bodyPr>
          <a:lstStyle/>
          <a:p>
            <a:endParaRPr lang="it-IT" sz="1600" dirty="0" smtClean="0"/>
          </a:p>
          <a:p>
            <a:endParaRPr lang="it-IT" sz="1600" dirty="0" smtClean="0"/>
          </a:p>
          <a:p>
            <a:pPr algn="ctr"/>
            <a:r>
              <a:rPr lang="it-IT" sz="2400" dirty="0" smtClean="0"/>
              <a:t>Art</a:t>
            </a:r>
            <a:r>
              <a:rPr lang="it-IT" sz="2400" dirty="0"/>
              <a:t>. 5</a:t>
            </a:r>
          </a:p>
          <a:p>
            <a:r>
              <a:rPr lang="it-IT" sz="1600" dirty="0"/>
              <a:t> </a:t>
            </a:r>
          </a:p>
          <a:p>
            <a:r>
              <a:rPr lang="it-IT" sz="2000" dirty="0"/>
              <a:t>1. Nella </a:t>
            </a:r>
            <a:r>
              <a:rPr lang="it-IT" sz="2400" dirty="0">
                <a:solidFill>
                  <a:srgbClr val="FF0000"/>
                </a:solidFill>
              </a:rPr>
              <a:t>raccolta dei funghi </a:t>
            </a:r>
            <a:r>
              <a:rPr lang="it-IT" sz="2000" dirty="0"/>
              <a:t>epigei è vietato l’uso di rastrelli, uncini o altri mezzi che possono danneggiare lo strato umifero del terreno, il micelio fungino o l’apparato radicale della vegetazione.</a:t>
            </a:r>
          </a:p>
          <a:p>
            <a:endParaRPr lang="it-IT" sz="2000" dirty="0" smtClean="0"/>
          </a:p>
          <a:p>
            <a:r>
              <a:rPr lang="it-IT" sz="2000" dirty="0" smtClean="0"/>
              <a:t>2</a:t>
            </a:r>
            <a:r>
              <a:rPr lang="it-IT" sz="2000" dirty="0"/>
              <a:t>. Il carpoforo raccolto deve conservare tutte le caratteristiche morfologiche che consentono la sicura determinazione della specie.</a:t>
            </a:r>
          </a:p>
          <a:p>
            <a:endParaRPr lang="it-IT" sz="2000" dirty="0" smtClean="0"/>
          </a:p>
          <a:p>
            <a:r>
              <a:rPr lang="it-IT" sz="2000" dirty="0" smtClean="0"/>
              <a:t>3</a:t>
            </a:r>
            <a:r>
              <a:rPr lang="it-IT" sz="2000" dirty="0"/>
              <a:t>. E’ vietata la distruzione volontaria dei carpofori fungini di qualsiasi specie.</a:t>
            </a:r>
          </a:p>
          <a:p>
            <a:endParaRPr lang="it-IT" sz="2000" dirty="0" smtClean="0"/>
          </a:p>
          <a:p>
            <a:r>
              <a:rPr lang="it-IT" sz="2000" dirty="0" smtClean="0"/>
              <a:t>4</a:t>
            </a:r>
            <a:r>
              <a:rPr lang="it-IT" sz="2000" dirty="0"/>
              <a:t>. I funghi raccolti devono essere riposti in contenitori idonei a consentire la diffusione delle spore. E’ vietato in ogni caso l’uso di contenitori di plastica.</a:t>
            </a:r>
          </a:p>
          <a:p>
            <a:endParaRPr lang="it-IT" sz="2000" dirty="0" smtClean="0"/>
          </a:p>
          <a:p>
            <a:r>
              <a:rPr lang="it-IT" sz="2000" dirty="0" smtClean="0"/>
              <a:t>5</a:t>
            </a:r>
            <a:r>
              <a:rPr lang="it-IT" sz="2000" dirty="0"/>
              <a:t>. E’ vietata la raccolta e l’asportazione, anche ai fini di commercio, della cotica superficiale del terreno, salvo che per le opere di regolamentazione delle acque, per la manutenzione ordinaria e straordinaria delle strade e dei passaggi e per le pratiche colturali, e fermo restando comunque l’obbligo dell’integrale ripristino anche naturalistico dello stato dei luoghi. </a:t>
            </a:r>
          </a:p>
          <a:p>
            <a:r>
              <a:rPr lang="it-IT" sz="2000" dirty="0"/>
              <a:t> </a:t>
            </a:r>
          </a:p>
        </p:txBody>
      </p:sp>
      <p:sp>
        <p:nvSpPr>
          <p:cNvPr id="3" name="Segnaposto piè di pagina 2"/>
          <p:cNvSpPr>
            <a:spLocks noGrp="1"/>
          </p:cNvSpPr>
          <p:nvPr>
            <p:ph type="ftr" sz="quarter" idx="11"/>
          </p:nvPr>
        </p:nvSpPr>
        <p:spPr/>
        <p:txBody>
          <a:bodyPr/>
          <a:lstStyle/>
          <a:p>
            <a:r>
              <a:rPr lang="it-IT" smtClean="0"/>
              <a:t>dott.for.Maurizio Angotti</a:t>
            </a:r>
            <a:endParaRPr lang="it-IT"/>
          </a:p>
        </p:txBody>
      </p:sp>
      <p:sp>
        <p:nvSpPr>
          <p:cNvPr id="4" name="Segnaposto numero diapositiva 3"/>
          <p:cNvSpPr>
            <a:spLocks noGrp="1"/>
          </p:cNvSpPr>
          <p:nvPr>
            <p:ph type="sldNum" sz="quarter" idx="12"/>
          </p:nvPr>
        </p:nvSpPr>
        <p:spPr/>
        <p:txBody>
          <a:bodyPr/>
          <a:lstStyle/>
          <a:p>
            <a:fld id="{ADDE3A60-E203-4368-903D-DE7CF04A4B8A}" type="slidenum">
              <a:rPr lang="it-IT" smtClean="0"/>
              <a:t>2</a:t>
            </a:fld>
            <a:endParaRPr lang="it-IT"/>
          </a:p>
        </p:txBody>
      </p:sp>
    </p:spTree>
    <p:extLst>
      <p:ext uri="{BB962C8B-B14F-4D97-AF65-F5344CB8AC3E}">
        <p14:creationId xmlns:p14="http://schemas.microsoft.com/office/powerpoint/2010/main" val="193270033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0" y="404664"/>
            <a:ext cx="8460432" cy="6494085"/>
          </a:xfrm>
          <a:prstGeom prst="rect">
            <a:avLst/>
          </a:prstGeom>
        </p:spPr>
        <p:txBody>
          <a:bodyPr wrap="square">
            <a:spAutoFit/>
          </a:bodyPr>
          <a:lstStyle/>
          <a:p>
            <a:pPr algn="ctr"/>
            <a:r>
              <a:rPr lang="it-IT" sz="1600" dirty="0" smtClean="0">
                <a:solidFill>
                  <a:srgbClr val="FF0000"/>
                </a:solidFill>
              </a:rPr>
              <a:t>Art</a:t>
            </a:r>
            <a:r>
              <a:rPr lang="it-IT" sz="1600" dirty="0">
                <a:solidFill>
                  <a:srgbClr val="FF0000"/>
                </a:solidFill>
              </a:rPr>
              <a:t>. 3</a:t>
            </a:r>
          </a:p>
          <a:p>
            <a:pPr algn="ctr"/>
            <a:r>
              <a:rPr lang="it-IT" sz="1600" dirty="0">
                <a:solidFill>
                  <a:srgbClr val="FF0000"/>
                </a:solidFill>
              </a:rPr>
              <a:t>(Raccolta dei funghi)</a:t>
            </a:r>
          </a:p>
          <a:p>
            <a:r>
              <a:rPr lang="it-IT" sz="1600" dirty="0"/>
              <a:t>1. È consentita la raccolta di funghi epigei spontanei commestibili e maturi il cui diametro </a:t>
            </a:r>
            <a:r>
              <a:rPr lang="it-IT" sz="1600" dirty="0" smtClean="0"/>
              <a:t>della cappella </a:t>
            </a:r>
            <a:r>
              <a:rPr lang="it-IT" sz="1600" dirty="0"/>
              <a:t>abbia raggiunto le dimensioni minime di seguito specificate per ciascuna specie, </a:t>
            </a:r>
            <a:r>
              <a:rPr lang="it-IT" sz="1600" dirty="0" smtClean="0"/>
              <a:t>fatto salvo </a:t>
            </a:r>
            <a:r>
              <a:rPr lang="it-IT" sz="1600" dirty="0"/>
              <a:t>il caso di esemplari concresciuti in cui almeno un individuo del gruppo abbia raggiunto </a:t>
            </a:r>
            <a:r>
              <a:rPr lang="it-IT" sz="1600" dirty="0" smtClean="0"/>
              <a:t>le dimensioni </a:t>
            </a:r>
            <a:r>
              <a:rPr lang="it-IT" sz="1600" dirty="0"/>
              <a:t>minime richieste:</a:t>
            </a:r>
          </a:p>
          <a:p>
            <a:r>
              <a:rPr lang="it-IT" sz="1600" dirty="0"/>
              <a:t>- Amanita </a:t>
            </a:r>
            <a:r>
              <a:rPr lang="it-IT" sz="1600" dirty="0" err="1"/>
              <a:t>caesarea</a:t>
            </a:r>
            <a:r>
              <a:rPr lang="it-IT" sz="1600" dirty="0"/>
              <a:t> (Ovolo buono), cm 5 (cinque);</a:t>
            </a:r>
          </a:p>
          <a:p>
            <a:r>
              <a:rPr lang="it-IT" sz="1600" dirty="0"/>
              <a:t>- Boletus </a:t>
            </a:r>
            <a:r>
              <a:rPr lang="it-IT" sz="1600" dirty="0" err="1"/>
              <a:t>edulis</a:t>
            </a:r>
            <a:r>
              <a:rPr lang="it-IT" sz="1600" dirty="0"/>
              <a:t> e relativo gruppo (Porcini), cm 4 (quattro);</a:t>
            </a:r>
          </a:p>
          <a:p>
            <a:r>
              <a:rPr lang="it-IT" sz="1600" dirty="0"/>
              <a:t>- </a:t>
            </a:r>
            <a:r>
              <a:rPr lang="it-IT" sz="1600" dirty="0" err="1" smtClean="0"/>
              <a:t>Macrolepiota</a:t>
            </a:r>
            <a:r>
              <a:rPr lang="it-IT" sz="1600" dirty="0" smtClean="0"/>
              <a:t>  </a:t>
            </a:r>
            <a:r>
              <a:rPr lang="it-IT" sz="1600" dirty="0" err="1"/>
              <a:t>procera</a:t>
            </a:r>
            <a:r>
              <a:rPr lang="it-IT" sz="1600" dirty="0"/>
              <a:t> e simili (Mazza di tamburo), cm 10 (dieci);</a:t>
            </a:r>
          </a:p>
          <a:p>
            <a:r>
              <a:rPr lang="it-IT" sz="1600" dirty="0"/>
              <a:t>- </a:t>
            </a:r>
            <a:r>
              <a:rPr lang="it-IT" sz="1600" dirty="0" err="1"/>
              <a:t>Agaricus</a:t>
            </a:r>
            <a:r>
              <a:rPr lang="it-IT" sz="1600" dirty="0"/>
              <a:t> campestris e simili (Prataioli), cm 4 (quattro);</a:t>
            </a:r>
          </a:p>
          <a:p>
            <a:r>
              <a:rPr lang="it-IT" sz="1600" dirty="0"/>
              <a:t>- Russula </a:t>
            </a:r>
            <a:r>
              <a:rPr lang="it-IT" sz="1600" dirty="0" err="1"/>
              <a:t>virescens</a:t>
            </a:r>
            <a:r>
              <a:rPr lang="it-IT" sz="1600" dirty="0"/>
              <a:t> e altre russule commestibili (Verdone, etc.), cm 4 (quattro</a:t>
            </a:r>
            <a:r>
              <a:rPr lang="it-IT" sz="1600" dirty="0" smtClean="0"/>
              <a:t>);- </a:t>
            </a:r>
            <a:r>
              <a:rPr lang="it-IT" sz="1600" dirty="0" err="1"/>
              <a:t>Clitocybe</a:t>
            </a:r>
            <a:r>
              <a:rPr lang="it-IT" sz="1600" dirty="0"/>
              <a:t> geotropa (Agarico geotropo), cm 4 (quattro);</a:t>
            </a:r>
          </a:p>
          <a:p>
            <a:r>
              <a:rPr lang="it-IT" sz="1600" dirty="0"/>
              <a:t>- per tutte le altre specie delle quali è consentita la raccolta, la dimensione minima è di cm 3</a:t>
            </a:r>
          </a:p>
          <a:p>
            <a:r>
              <a:rPr lang="it-IT" sz="1600" dirty="0"/>
              <a:t>(tre</a:t>
            </a:r>
            <a:r>
              <a:rPr lang="it-IT" sz="1600" dirty="0" smtClean="0"/>
              <a:t>). Il </a:t>
            </a:r>
            <a:r>
              <a:rPr lang="it-IT" sz="1600" dirty="0"/>
              <a:t>regolamento attuativo, di cui all'articolo 36 potrà prevedere modifiche ed aggiunte al</a:t>
            </a:r>
          </a:p>
          <a:p>
            <a:r>
              <a:rPr lang="it-IT" sz="1600" dirty="0"/>
              <a:t>presente comma.</a:t>
            </a:r>
          </a:p>
          <a:p>
            <a:r>
              <a:rPr lang="it-IT" sz="1600" dirty="0"/>
              <a:t>2. La raccolta dei funghi non commestibili è consentita solo per comprovati scopi didattici </a:t>
            </a:r>
            <a:r>
              <a:rPr lang="it-IT" sz="1600" dirty="0" smtClean="0"/>
              <a:t>e scientifici</a:t>
            </a:r>
            <a:r>
              <a:rPr lang="it-IT" sz="1600" dirty="0"/>
              <a:t>.</a:t>
            </a:r>
          </a:p>
          <a:p>
            <a:r>
              <a:rPr lang="it-IT" sz="1600" dirty="0"/>
              <a:t>3. La raccolta è consentita nei boschi e nei terreni non coltivati, esenti da divieti e solo </a:t>
            </a:r>
            <a:r>
              <a:rPr lang="it-IT" sz="1600" dirty="0" smtClean="0"/>
              <a:t>nelle ore </a:t>
            </a:r>
            <a:r>
              <a:rPr lang="it-IT" sz="1600" dirty="0"/>
              <a:t>diurne. All'interno delle aziende faunistico-venatorie e delle aziende </a:t>
            </a:r>
            <a:r>
              <a:rPr lang="it-IT" sz="1600" dirty="0" smtClean="0"/>
              <a:t>agrituristiche-venatorie la </a:t>
            </a:r>
            <a:r>
              <a:rPr lang="it-IT" sz="1600" dirty="0"/>
              <a:t>raccolta è consentita nei soli giorni di silenzio venatorio.</a:t>
            </a:r>
          </a:p>
          <a:p>
            <a:r>
              <a:rPr lang="it-IT" sz="1600" dirty="0"/>
              <a:t>4. La raccolta è riservata ai soggetti di età superiore ai 14 (quattordici) anni, in possesso di </a:t>
            </a:r>
            <a:r>
              <a:rPr lang="it-IT" sz="1600" dirty="0" smtClean="0"/>
              <a:t>un documento </a:t>
            </a:r>
            <a:r>
              <a:rPr lang="it-IT" sz="1600" dirty="0"/>
              <a:t>di identità valido e dell'apposita tessera nominativa regionale di cui al </a:t>
            </a:r>
            <a:r>
              <a:rPr lang="it-IT" sz="1600" dirty="0" smtClean="0"/>
              <a:t>successivo articolo </a:t>
            </a:r>
            <a:r>
              <a:rPr lang="it-IT" sz="1600" dirty="0"/>
              <a:t>5-ter. I minori di 14 (quattordici) anni possono effettuare la raccolta </a:t>
            </a:r>
            <a:r>
              <a:rPr lang="it-IT" sz="1600" dirty="0" smtClean="0"/>
              <a:t>purché accompagnati </a:t>
            </a:r>
            <a:r>
              <a:rPr lang="it-IT" sz="1600" dirty="0"/>
              <a:t>da persona adulta in possesso della apposita tessera autorizzativa. I </a:t>
            </a:r>
            <a:r>
              <a:rPr lang="it-IT" sz="1600" dirty="0" smtClean="0"/>
              <a:t>funghi raccolti </a:t>
            </a:r>
            <a:r>
              <a:rPr lang="it-IT" sz="1600" dirty="0"/>
              <a:t>dai minori concorrono a formare il quantitativo giornaliero di raccolta consentito </a:t>
            </a:r>
            <a:r>
              <a:rPr lang="it-IT" sz="1600" dirty="0" smtClean="0"/>
              <a:t>al titolare </a:t>
            </a:r>
            <a:r>
              <a:rPr lang="it-IT" sz="1600" dirty="0"/>
              <a:t>dell'autorizzazione</a:t>
            </a:r>
            <a:r>
              <a:rPr lang="it-IT" sz="1600" dirty="0" smtClean="0"/>
              <a:t>."</a:t>
            </a:r>
            <a:endParaRPr lang="it-IT" sz="1600" dirty="0"/>
          </a:p>
        </p:txBody>
      </p:sp>
      <p:sp>
        <p:nvSpPr>
          <p:cNvPr id="3" name="Segnaposto piè di pagina 2"/>
          <p:cNvSpPr>
            <a:spLocks noGrp="1"/>
          </p:cNvSpPr>
          <p:nvPr>
            <p:ph type="ftr" sz="quarter" idx="11"/>
          </p:nvPr>
        </p:nvSpPr>
        <p:spPr/>
        <p:txBody>
          <a:bodyPr/>
          <a:lstStyle/>
          <a:p>
            <a:r>
              <a:rPr lang="it-IT" smtClean="0"/>
              <a:t>dott.for.Maurizio Angotti</a:t>
            </a:r>
            <a:endParaRPr lang="it-IT"/>
          </a:p>
        </p:txBody>
      </p:sp>
      <p:sp>
        <p:nvSpPr>
          <p:cNvPr id="4" name="Segnaposto numero diapositiva 3"/>
          <p:cNvSpPr>
            <a:spLocks noGrp="1"/>
          </p:cNvSpPr>
          <p:nvPr>
            <p:ph type="sldNum" sz="quarter" idx="12"/>
          </p:nvPr>
        </p:nvSpPr>
        <p:spPr/>
        <p:txBody>
          <a:bodyPr/>
          <a:lstStyle/>
          <a:p>
            <a:fld id="{ADDE3A60-E203-4368-903D-DE7CF04A4B8A}" type="slidenum">
              <a:rPr lang="it-IT" smtClean="0"/>
              <a:t>20</a:t>
            </a:fld>
            <a:endParaRPr lang="it-IT"/>
          </a:p>
        </p:txBody>
      </p:sp>
    </p:spTree>
    <p:extLst>
      <p:ext uri="{BB962C8B-B14F-4D97-AF65-F5344CB8AC3E}">
        <p14:creationId xmlns:p14="http://schemas.microsoft.com/office/powerpoint/2010/main" val="28331177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899592" y="751344"/>
            <a:ext cx="7632848" cy="5632311"/>
          </a:xfrm>
          <a:prstGeom prst="rect">
            <a:avLst/>
          </a:prstGeom>
        </p:spPr>
        <p:txBody>
          <a:bodyPr wrap="square">
            <a:spAutoFit/>
          </a:bodyPr>
          <a:lstStyle/>
          <a:p>
            <a:pPr algn="ctr"/>
            <a:r>
              <a:rPr lang="it-IT" dirty="0"/>
              <a:t>Art. 4</a:t>
            </a:r>
          </a:p>
          <a:p>
            <a:pPr algn="ctr"/>
            <a:r>
              <a:rPr lang="it-IT" dirty="0"/>
              <a:t>Modalità di raccolta</a:t>
            </a:r>
          </a:p>
          <a:p>
            <a:r>
              <a:rPr lang="it-IT" dirty="0"/>
              <a:t>1. Nella raccolta dei funghi è fatto divieto di usare uncini, rastrelli o qualsiasi altro strumento che possa danneggiare il micelio fungino o l’apparato radicale della vegetazione.</a:t>
            </a:r>
          </a:p>
          <a:p>
            <a:r>
              <a:rPr lang="it-IT" dirty="0"/>
              <a:t>2. È fatto obbligo ai cercatori di pulire i funghi sommariamente sul posto e di usare, per il trasporto, contenitori forati rigidi che permettano la diffusione delle spore e la giusta conservazione del corpo fruttifero.</a:t>
            </a:r>
          </a:p>
          <a:p>
            <a:r>
              <a:rPr lang="it-IT" dirty="0"/>
              <a:t>3. È vietato l’uso di buste e contenitori di plastica o di altri contenitori non fessurati o non rigidi, al fine di consentire la conservazione di tutte le caratteristiche morfologiche per la sicura determinazione della specie del fungo (carpoforo).</a:t>
            </a:r>
          </a:p>
          <a:p>
            <a:r>
              <a:rPr lang="it-IT" dirty="0"/>
              <a:t>4. È vietata la distruzione volontaria dei carpofori fungini di qualsiasi specie</a:t>
            </a:r>
            <a:r>
              <a:rPr lang="it-IT" dirty="0" smtClean="0"/>
              <a:t>.</a:t>
            </a:r>
          </a:p>
          <a:p>
            <a:pPr algn="just"/>
            <a:r>
              <a:rPr lang="it-IT" dirty="0">
                <a:solidFill>
                  <a:srgbClr val="FF0000"/>
                </a:solidFill>
              </a:rPr>
              <a:t>5. È vietata la raccolta delle specie fungine dichiarate rare e/o in pericolo di estinzione, </a:t>
            </a:r>
            <a:r>
              <a:rPr lang="it-IT" dirty="0" smtClean="0">
                <a:solidFill>
                  <a:srgbClr val="FF0000"/>
                </a:solidFill>
              </a:rPr>
              <a:t>di cui </a:t>
            </a:r>
            <a:r>
              <a:rPr lang="it-IT" dirty="0">
                <a:solidFill>
                  <a:srgbClr val="FF0000"/>
                </a:solidFill>
              </a:rPr>
              <a:t>all'allegato D) alla presente legge, salvo che per comprovate esigenze di </a:t>
            </a:r>
            <a:r>
              <a:rPr lang="it-IT" dirty="0" smtClean="0">
                <a:solidFill>
                  <a:srgbClr val="FF0000"/>
                </a:solidFill>
              </a:rPr>
              <a:t>ricerca scientifica</a:t>
            </a:r>
            <a:r>
              <a:rPr lang="it-IT" dirty="0">
                <a:solidFill>
                  <a:srgbClr val="FF0000"/>
                </a:solidFill>
              </a:rPr>
              <a:t>, convegni di studio e mostre mitologiche. Il Comitato tecnico di cui all'articolo </a:t>
            </a:r>
            <a:r>
              <a:rPr lang="it-IT" dirty="0" smtClean="0">
                <a:solidFill>
                  <a:srgbClr val="FF0000"/>
                </a:solidFill>
              </a:rPr>
              <a:t>10 può </a:t>
            </a:r>
            <a:r>
              <a:rPr lang="it-IT" dirty="0">
                <a:solidFill>
                  <a:srgbClr val="FF0000"/>
                </a:solidFill>
              </a:rPr>
              <a:t>chiedere alla Giunta regionale di vietare, per limitati periodi di tempo, la raccolta di </a:t>
            </a:r>
            <a:r>
              <a:rPr lang="it-IT" dirty="0" smtClean="0">
                <a:solidFill>
                  <a:srgbClr val="FF0000"/>
                </a:solidFill>
              </a:rPr>
              <a:t>una o </a:t>
            </a:r>
            <a:r>
              <a:rPr lang="it-IT" dirty="0">
                <a:solidFill>
                  <a:srgbClr val="FF0000"/>
                </a:solidFill>
              </a:rPr>
              <a:t>più specie fungine dichiarate in pericolo di estinzione."</a:t>
            </a:r>
            <a:endParaRPr lang="it-IT" dirty="0" smtClean="0">
              <a:solidFill>
                <a:srgbClr val="FF0000"/>
              </a:solidFill>
            </a:endParaRPr>
          </a:p>
          <a:p>
            <a:endParaRPr lang="it-IT" dirty="0"/>
          </a:p>
        </p:txBody>
      </p:sp>
      <p:sp>
        <p:nvSpPr>
          <p:cNvPr id="3" name="Segnaposto piè di pagina 2"/>
          <p:cNvSpPr>
            <a:spLocks noGrp="1"/>
          </p:cNvSpPr>
          <p:nvPr>
            <p:ph type="ftr" sz="quarter" idx="11"/>
          </p:nvPr>
        </p:nvSpPr>
        <p:spPr/>
        <p:txBody>
          <a:bodyPr/>
          <a:lstStyle/>
          <a:p>
            <a:r>
              <a:rPr lang="it-IT" smtClean="0"/>
              <a:t>dott.for.Maurizio Angotti</a:t>
            </a:r>
            <a:endParaRPr lang="it-IT"/>
          </a:p>
        </p:txBody>
      </p:sp>
      <p:sp>
        <p:nvSpPr>
          <p:cNvPr id="4" name="Segnaposto numero diapositiva 3"/>
          <p:cNvSpPr>
            <a:spLocks noGrp="1"/>
          </p:cNvSpPr>
          <p:nvPr>
            <p:ph type="sldNum" sz="quarter" idx="12"/>
          </p:nvPr>
        </p:nvSpPr>
        <p:spPr/>
        <p:txBody>
          <a:bodyPr/>
          <a:lstStyle/>
          <a:p>
            <a:fld id="{ADDE3A60-E203-4368-903D-DE7CF04A4B8A}" type="slidenum">
              <a:rPr lang="it-IT" smtClean="0"/>
              <a:t>21</a:t>
            </a:fld>
            <a:endParaRPr lang="it-IT"/>
          </a:p>
        </p:txBody>
      </p:sp>
    </p:spTree>
    <p:extLst>
      <p:ext uri="{BB962C8B-B14F-4D97-AF65-F5344CB8AC3E}">
        <p14:creationId xmlns:p14="http://schemas.microsoft.com/office/powerpoint/2010/main" val="401199514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539552" y="188640"/>
            <a:ext cx="7848872" cy="6494085"/>
          </a:xfrm>
          <a:prstGeom prst="rect">
            <a:avLst/>
          </a:prstGeom>
        </p:spPr>
        <p:txBody>
          <a:bodyPr wrap="square">
            <a:spAutoFit/>
          </a:bodyPr>
          <a:lstStyle/>
          <a:p>
            <a:pPr algn="ctr"/>
            <a:r>
              <a:rPr lang="it-IT" sz="1600" dirty="0">
                <a:solidFill>
                  <a:srgbClr val="FF0000"/>
                </a:solidFill>
              </a:rPr>
              <a:t>Art. </a:t>
            </a:r>
            <a:r>
              <a:rPr lang="it-IT" sz="1600" dirty="0" smtClean="0">
                <a:solidFill>
                  <a:srgbClr val="FF0000"/>
                </a:solidFill>
              </a:rPr>
              <a:t>5</a:t>
            </a:r>
            <a:endParaRPr lang="it-IT" sz="1600" dirty="0">
              <a:solidFill>
                <a:srgbClr val="FF0000"/>
              </a:solidFill>
            </a:endParaRPr>
          </a:p>
          <a:p>
            <a:pPr algn="ctr"/>
            <a:r>
              <a:rPr lang="it-IT" sz="1600" dirty="0" smtClean="0">
                <a:solidFill>
                  <a:srgbClr val="FF0000"/>
                </a:solidFill>
              </a:rPr>
              <a:t>(</a:t>
            </a:r>
            <a:r>
              <a:rPr lang="it-IT" sz="1600" dirty="0">
                <a:solidFill>
                  <a:srgbClr val="FF0000"/>
                </a:solidFill>
              </a:rPr>
              <a:t>Quantitativo di raccolta)</a:t>
            </a:r>
          </a:p>
          <a:p>
            <a:pPr algn="just"/>
            <a:r>
              <a:rPr lang="it-IT" sz="1600" dirty="0"/>
              <a:t>1. La raccolta è consentita entro il limite massimo giornaliero di 3 (tre) Kg di cui all'art. 4,</a:t>
            </a:r>
          </a:p>
          <a:p>
            <a:pPr algn="just"/>
            <a:r>
              <a:rPr lang="it-IT" sz="1600" dirty="0"/>
              <a:t>comma 1, della Legge 23 agosto 1993, n. 352, recante: "Norme quadro in materia di raccolta</a:t>
            </a:r>
          </a:p>
          <a:p>
            <a:pPr algn="just"/>
            <a:r>
              <a:rPr lang="it-IT" sz="1600" dirty="0"/>
              <a:t>e commercializzazione dei funghi epigei freschi e conservati" fatta eccezione per quelle</a:t>
            </a:r>
          </a:p>
          <a:p>
            <a:pPr algn="just"/>
            <a:r>
              <a:rPr lang="it-IT" sz="1600" dirty="0"/>
              <a:t>specie che con un unico esemplare, o perché concresciuti in un solo cespo, superino tale</a:t>
            </a:r>
          </a:p>
          <a:p>
            <a:pPr algn="just"/>
            <a:r>
              <a:rPr lang="it-IT" sz="1600" dirty="0"/>
              <a:t>limite.</a:t>
            </a:r>
          </a:p>
          <a:p>
            <a:pPr algn="just"/>
            <a:r>
              <a:rPr lang="it-IT" sz="1600" dirty="0"/>
              <a:t>2. Il limite dei 3 (tre) Kg può essere superato dai possessori di tessera professionale di cui al</a:t>
            </a:r>
          </a:p>
          <a:p>
            <a:pPr algn="just"/>
            <a:r>
              <a:rPr lang="it-IT" sz="1600" dirty="0"/>
              <a:t>successivo articolo 5-ter.</a:t>
            </a:r>
          </a:p>
          <a:p>
            <a:pPr algn="just"/>
            <a:r>
              <a:rPr lang="it-IT" sz="1600" dirty="0"/>
              <a:t>3. Nei Comuni con territori classificati montani è consentita ai residenti, in possesso della</a:t>
            </a:r>
          </a:p>
          <a:p>
            <a:pPr algn="just"/>
            <a:r>
              <a:rPr lang="it-IT" sz="1600" dirty="0"/>
              <a:t>tessera amatoriale di cui all'articolo 5-ter, la raccolta di funghi epigei spontanei in deroga al</a:t>
            </a:r>
          </a:p>
          <a:p>
            <a:pPr algn="just"/>
            <a:r>
              <a:rPr lang="it-IT" sz="1600" dirty="0"/>
              <a:t>limite quantitativo di 3 (tre) Kg e fino ad un massimo di 5 (cinque) Kg giornalieri.</a:t>
            </a:r>
          </a:p>
          <a:p>
            <a:pPr algn="just"/>
            <a:r>
              <a:rPr lang="it-IT" sz="1600" dirty="0"/>
              <a:t>4. Per i coltivatori diretti e conduttori a qualsiasi titolo, per gli utenti di beni di uso civico e </a:t>
            </a:r>
            <a:r>
              <a:rPr lang="it-IT" sz="1600" dirty="0" smtClean="0"/>
              <a:t>di proprietà </a:t>
            </a:r>
            <a:r>
              <a:rPr lang="it-IT" sz="1600" dirty="0"/>
              <a:t>collettive e per i soci di cooperative agricolo-forestali, nei rispettivi terreni in cui</a:t>
            </a:r>
          </a:p>
          <a:p>
            <a:pPr algn="just"/>
            <a:r>
              <a:rPr lang="it-IT" sz="1600" dirty="0"/>
              <a:t>hanno titolo, non vi sono vincoli quantitativi.</a:t>
            </a:r>
          </a:p>
          <a:p>
            <a:pPr algn="just"/>
            <a:r>
              <a:rPr lang="it-IT" sz="1600" dirty="0"/>
              <a:t>5. Ugualmente ai titolari di diritti personali o reali di godimento sui fondi è consentita, negli</a:t>
            </a:r>
          </a:p>
          <a:p>
            <a:pPr algn="just"/>
            <a:r>
              <a:rPr lang="it-IT" sz="1600" dirty="0"/>
              <a:t>stessi terreni, la raccolta senza limitazioni di quantità.</a:t>
            </a:r>
          </a:p>
          <a:p>
            <a:pPr algn="just"/>
            <a:r>
              <a:rPr lang="it-IT" sz="1600" dirty="0"/>
              <a:t>6. I soggetti di cui ai commi 4 e 5 devono essere in possesso della Tessera professionale </a:t>
            </a:r>
            <a:r>
              <a:rPr lang="it-IT" sz="1600" dirty="0" smtClean="0"/>
              <a:t>di cui </a:t>
            </a:r>
            <a:r>
              <a:rPr lang="it-IT" sz="1600" dirty="0"/>
              <a:t>al comma 1 </a:t>
            </a:r>
            <a:r>
              <a:rPr lang="it-IT" sz="1600" dirty="0" err="1"/>
              <a:t>lett</a:t>
            </a:r>
            <a:r>
              <a:rPr lang="it-IT" sz="1600" dirty="0"/>
              <a:t>. b) art. 5 ter della presente legge qualora effettuino la raccolta per </a:t>
            </a:r>
            <a:r>
              <a:rPr lang="it-IT" sz="1600" dirty="0" smtClean="0"/>
              <a:t>fini commerciali</a:t>
            </a:r>
            <a:r>
              <a:rPr lang="it-IT" sz="1600" dirty="0"/>
              <a:t>.</a:t>
            </a:r>
          </a:p>
          <a:p>
            <a:pPr algn="just"/>
            <a:r>
              <a:rPr lang="it-IT" sz="1600" dirty="0"/>
              <a:t>7. Su segnalazione del Comitato Tecnico di cui all' articolo 10, la Giunta Regionale, </a:t>
            </a:r>
            <a:r>
              <a:rPr lang="it-IT" sz="1600" dirty="0" smtClean="0"/>
              <a:t>su proposta </a:t>
            </a:r>
            <a:r>
              <a:rPr lang="it-IT" sz="1600" dirty="0"/>
              <a:t>dell'Assessore regionale all'Agricoltura può stabilire limiti quantitativi o divieti </a:t>
            </a:r>
            <a:r>
              <a:rPr lang="it-IT" sz="1600" dirty="0" smtClean="0"/>
              <a:t>alla raccolta</a:t>
            </a:r>
            <a:r>
              <a:rPr lang="it-IT" sz="1600" dirty="0"/>
              <a:t>, anche differenziati per specie e per periodi temporali, più restrittivi rispetto a </a:t>
            </a:r>
            <a:r>
              <a:rPr lang="it-IT" sz="1600" dirty="0" smtClean="0"/>
              <a:t>quelli di </a:t>
            </a:r>
            <a:r>
              <a:rPr lang="it-IT" sz="1600" dirty="0"/>
              <a:t>cui alla presente legge. In tal caso il limite o divieto alla raccolta è reso pubblico </a:t>
            </a:r>
            <a:r>
              <a:rPr lang="it-IT" sz="1600" dirty="0" smtClean="0"/>
              <a:t>ed esecutivo </a:t>
            </a:r>
            <a:r>
              <a:rPr lang="it-IT" sz="1600" dirty="0"/>
              <a:t>dalla Regione con opportuna cartellonistica posta in modo visibile nelle aree </a:t>
            </a:r>
            <a:r>
              <a:rPr lang="it-IT" sz="1600" dirty="0" smtClean="0"/>
              <a:t>a rischio</a:t>
            </a:r>
            <a:r>
              <a:rPr lang="it-IT" sz="1600" dirty="0"/>
              <a:t>.</a:t>
            </a:r>
          </a:p>
        </p:txBody>
      </p:sp>
      <p:sp>
        <p:nvSpPr>
          <p:cNvPr id="3" name="Segnaposto piè di pagina 2"/>
          <p:cNvSpPr>
            <a:spLocks noGrp="1"/>
          </p:cNvSpPr>
          <p:nvPr>
            <p:ph type="ftr" sz="quarter" idx="11"/>
          </p:nvPr>
        </p:nvSpPr>
        <p:spPr/>
        <p:txBody>
          <a:bodyPr/>
          <a:lstStyle/>
          <a:p>
            <a:r>
              <a:rPr lang="it-IT" smtClean="0"/>
              <a:t>dott.for.Maurizio Angotti</a:t>
            </a:r>
            <a:endParaRPr lang="it-IT"/>
          </a:p>
        </p:txBody>
      </p:sp>
      <p:sp>
        <p:nvSpPr>
          <p:cNvPr id="4" name="Segnaposto numero diapositiva 3"/>
          <p:cNvSpPr>
            <a:spLocks noGrp="1"/>
          </p:cNvSpPr>
          <p:nvPr>
            <p:ph type="sldNum" sz="quarter" idx="12"/>
          </p:nvPr>
        </p:nvSpPr>
        <p:spPr/>
        <p:txBody>
          <a:bodyPr/>
          <a:lstStyle/>
          <a:p>
            <a:fld id="{ADDE3A60-E203-4368-903D-DE7CF04A4B8A}" type="slidenum">
              <a:rPr lang="it-IT" smtClean="0"/>
              <a:t>22</a:t>
            </a:fld>
            <a:endParaRPr lang="it-IT"/>
          </a:p>
        </p:txBody>
      </p:sp>
    </p:spTree>
    <p:extLst>
      <p:ext uri="{BB962C8B-B14F-4D97-AF65-F5344CB8AC3E}">
        <p14:creationId xmlns:p14="http://schemas.microsoft.com/office/powerpoint/2010/main" val="418390003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683568" y="620688"/>
            <a:ext cx="7128792" cy="5262979"/>
          </a:xfrm>
          <a:prstGeom prst="rect">
            <a:avLst/>
          </a:prstGeom>
        </p:spPr>
        <p:txBody>
          <a:bodyPr wrap="square">
            <a:spAutoFit/>
          </a:bodyPr>
          <a:lstStyle/>
          <a:p>
            <a:pPr algn="ctr"/>
            <a:r>
              <a:rPr lang="it-IT" sz="1600" dirty="0" smtClean="0">
                <a:solidFill>
                  <a:srgbClr val="FF0000"/>
                </a:solidFill>
              </a:rPr>
              <a:t>Art</a:t>
            </a:r>
            <a:r>
              <a:rPr lang="it-IT" sz="1600" dirty="0">
                <a:solidFill>
                  <a:srgbClr val="FF0000"/>
                </a:solidFill>
              </a:rPr>
              <a:t>. 5 bis</a:t>
            </a:r>
          </a:p>
          <a:p>
            <a:pPr algn="ctr"/>
            <a:r>
              <a:rPr lang="it-IT" sz="1600" dirty="0">
                <a:solidFill>
                  <a:srgbClr val="FF0000"/>
                </a:solidFill>
              </a:rPr>
              <a:t>(Divieti di raccolta e limitazioni)</a:t>
            </a:r>
          </a:p>
          <a:p>
            <a:r>
              <a:rPr lang="it-IT" sz="1600" dirty="0"/>
              <a:t>1. La raccolta dei funghi epigei è vietata, salva diversa disposizione dei competenti </a:t>
            </a:r>
            <a:r>
              <a:rPr lang="it-IT" sz="1600" dirty="0" smtClean="0"/>
              <a:t>organismi di </a:t>
            </a:r>
            <a:r>
              <a:rPr lang="it-IT" sz="1600" dirty="0"/>
              <a:t>gestione:</a:t>
            </a:r>
          </a:p>
          <a:p>
            <a:r>
              <a:rPr lang="it-IT" sz="1600" dirty="0"/>
              <a:t>a) nelle riserve naturali integrali;</a:t>
            </a:r>
          </a:p>
          <a:p>
            <a:r>
              <a:rPr lang="it-IT" sz="1600" dirty="0"/>
              <a:t>b) nelle aree individuate dalla Giunta regionale con specifico provvedimento per </a:t>
            </a:r>
            <a:r>
              <a:rPr lang="it-IT" sz="1600" dirty="0" smtClean="0"/>
              <a:t>particolari motivi selvicoltura;</a:t>
            </a:r>
            <a:endParaRPr lang="it-IT" sz="1600" dirty="0"/>
          </a:p>
          <a:p>
            <a:r>
              <a:rPr lang="it-IT" sz="1600" dirty="0"/>
              <a:t>c) in aree di particolare valore naturalistico e scientifico, individuate dalla Giunta</a:t>
            </a:r>
          </a:p>
          <a:p>
            <a:r>
              <a:rPr lang="it-IT" sz="1600" dirty="0"/>
              <a:t>regionale su proposta del Comitato di cui all'articolo 10.</a:t>
            </a:r>
          </a:p>
          <a:p>
            <a:r>
              <a:rPr lang="it-IT" sz="1600" dirty="0"/>
              <a:t>2. Nei territori ricadenti nelle aree protette regionali, la raccolta dei funghi, nelle </a:t>
            </a:r>
            <a:r>
              <a:rPr lang="it-IT" sz="1600" dirty="0" smtClean="0"/>
              <a:t>zone individuate </a:t>
            </a:r>
            <a:r>
              <a:rPr lang="it-IT" sz="1600" dirty="0"/>
              <a:t>dallo strumento di pianificazione ambientale, è autorizzata dai relativi enti gestori.</a:t>
            </a:r>
          </a:p>
          <a:p>
            <a:r>
              <a:rPr lang="it-IT" sz="1600" dirty="0"/>
              <a:t>3. È vietato raccogliere funghi nelle aree urbane e periurbane destinate a verde pubblico </a:t>
            </a:r>
            <a:r>
              <a:rPr lang="it-IT" sz="1600" dirty="0" smtClean="0"/>
              <a:t>e nelle </a:t>
            </a:r>
            <a:r>
              <a:rPr lang="it-IT" sz="1600" dirty="0"/>
              <a:t>aree ad alto rischio di contaminazione ambientale.</a:t>
            </a:r>
          </a:p>
          <a:p>
            <a:r>
              <a:rPr lang="it-IT" sz="1600" dirty="0"/>
              <a:t>4. La Giunta regionale dispone limitazioni temporali alla raccolta dei funghi nelle zone in </a:t>
            </a:r>
            <a:r>
              <a:rPr lang="it-IT" sz="1600" dirty="0" smtClean="0"/>
              <a:t>cui possono </a:t>
            </a:r>
            <a:r>
              <a:rPr lang="it-IT" sz="1600" dirty="0"/>
              <a:t>manifestarsi nell'ecosistema sfavorevoli modificazioni dei fattori biotici ed abiotici </a:t>
            </a:r>
            <a:r>
              <a:rPr lang="it-IT" sz="1600" dirty="0" smtClean="0"/>
              <a:t>che, regolano </a:t>
            </a:r>
            <a:r>
              <a:rPr lang="it-IT" sz="1600" dirty="0"/>
              <a:t>la reciprocità dei rapporti fra micelio fungino e radici della vegetazione o vi </a:t>
            </a:r>
            <a:r>
              <a:rPr lang="it-IT" sz="1600" dirty="0" smtClean="0"/>
              <a:t>sia pericolo </a:t>
            </a:r>
            <a:r>
              <a:rPr lang="it-IT" sz="1600" dirty="0"/>
              <a:t>per le popolazioni di piante e funghi.</a:t>
            </a:r>
          </a:p>
          <a:p>
            <a:r>
              <a:rPr lang="it-IT" sz="1600" dirty="0"/>
              <a:t>5. La raccolta dello strame o del terriccio (lettiera) nei boschi è consentita previa</a:t>
            </a:r>
          </a:p>
          <a:p>
            <a:r>
              <a:rPr lang="it-IT" sz="1600" dirty="0"/>
              <a:t>autorizzazione rilasciata dall'Assessorato all'Agricoltura e non può essere ripetuta sullo </a:t>
            </a:r>
            <a:r>
              <a:rPr lang="it-IT" sz="1600" dirty="0" smtClean="0"/>
              <a:t>stesso terreno </a:t>
            </a:r>
            <a:r>
              <a:rPr lang="it-IT" sz="1600" dirty="0"/>
              <a:t>prima di un quinquennio</a:t>
            </a:r>
            <a:r>
              <a:rPr lang="it-IT" sz="1600" dirty="0" smtClean="0"/>
              <a:t>.</a:t>
            </a:r>
            <a:endParaRPr lang="it-IT" sz="1600" dirty="0"/>
          </a:p>
        </p:txBody>
      </p:sp>
      <p:sp>
        <p:nvSpPr>
          <p:cNvPr id="3" name="Segnaposto piè di pagina 2"/>
          <p:cNvSpPr>
            <a:spLocks noGrp="1"/>
          </p:cNvSpPr>
          <p:nvPr>
            <p:ph type="ftr" sz="quarter" idx="11"/>
          </p:nvPr>
        </p:nvSpPr>
        <p:spPr/>
        <p:txBody>
          <a:bodyPr/>
          <a:lstStyle/>
          <a:p>
            <a:r>
              <a:rPr lang="it-IT" smtClean="0"/>
              <a:t>dott.for.Maurizio Angotti</a:t>
            </a:r>
            <a:endParaRPr lang="it-IT"/>
          </a:p>
        </p:txBody>
      </p:sp>
      <p:sp>
        <p:nvSpPr>
          <p:cNvPr id="4" name="Segnaposto numero diapositiva 3"/>
          <p:cNvSpPr>
            <a:spLocks noGrp="1"/>
          </p:cNvSpPr>
          <p:nvPr>
            <p:ph type="sldNum" sz="quarter" idx="12"/>
          </p:nvPr>
        </p:nvSpPr>
        <p:spPr/>
        <p:txBody>
          <a:bodyPr/>
          <a:lstStyle/>
          <a:p>
            <a:fld id="{ADDE3A60-E203-4368-903D-DE7CF04A4B8A}" type="slidenum">
              <a:rPr lang="it-IT" smtClean="0"/>
              <a:t>23</a:t>
            </a:fld>
            <a:endParaRPr lang="it-IT"/>
          </a:p>
        </p:txBody>
      </p:sp>
    </p:spTree>
    <p:extLst>
      <p:ext uri="{BB962C8B-B14F-4D97-AF65-F5344CB8AC3E}">
        <p14:creationId xmlns:p14="http://schemas.microsoft.com/office/powerpoint/2010/main" val="246530804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755576" y="1196752"/>
            <a:ext cx="7200800" cy="3539430"/>
          </a:xfrm>
          <a:prstGeom prst="rect">
            <a:avLst/>
          </a:prstGeom>
        </p:spPr>
        <p:txBody>
          <a:bodyPr wrap="square">
            <a:spAutoFit/>
          </a:bodyPr>
          <a:lstStyle/>
          <a:p>
            <a:pPr algn="ctr"/>
            <a:r>
              <a:rPr lang="it-IT" sz="1400" dirty="0">
                <a:solidFill>
                  <a:srgbClr val="FF0000"/>
                </a:solidFill>
              </a:rPr>
              <a:t>Art. 5 ter</a:t>
            </a:r>
          </a:p>
          <a:p>
            <a:pPr algn="ctr"/>
            <a:r>
              <a:rPr lang="it-IT" sz="1400" dirty="0">
                <a:solidFill>
                  <a:srgbClr val="FF0000"/>
                </a:solidFill>
              </a:rPr>
              <a:t>(Permessi regionali di autorizzazione)</a:t>
            </a:r>
          </a:p>
          <a:p>
            <a:endParaRPr lang="it-IT" sz="1400" dirty="0" smtClean="0"/>
          </a:p>
          <a:p>
            <a:r>
              <a:rPr lang="it-IT" sz="1400" dirty="0" smtClean="0"/>
              <a:t>1</a:t>
            </a:r>
            <a:r>
              <a:rPr lang="it-IT" sz="1400" dirty="0"/>
              <a:t>. La raccolta dei funghi epigei spontanei, ad esclusione dei soggetti di cui ai commi 4 e 5</a:t>
            </a:r>
          </a:p>
          <a:p>
            <a:r>
              <a:rPr lang="it-IT" sz="1400" dirty="0"/>
              <a:t>dell'articolo 5, è subordinata al possesso della relativa tessera nominativa regionale e/o dei</a:t>
            </a:r>
          </a:p>
          <a:p>
            <a:r>
              <a:rPr lang="it-IT" sz="1400" dirty="0"/>
              <a:t>permessi previsti nelle seguenti tipologie e caratteristiche:</a:t>
            </a:r>
          </a:p>
          <a:p>
            <a:endParaRPr lang="it-IT" sz="1400" dirty="0" smtClean="0"/>
          </a:p>
          <a:p>
            <a:r>
              <a:rPr lang="it-IT" sz="1400" dirty="0" smtClean="0"/>
              <a:t>a</a:t>
            </a:r>
            <a:r>
              <a:rPr lang="it-IT" sz="1400" dirty="0">
                <a:solidFill>
                  <a:srgbClr val="FF0000"/>
                </a:solidFill>
              </a:rPr>
              <a:t>) tessera amatoriale</a:t>
            </a:r>
            <a:r>
              <a:rPr lang="it-IT" sz="1400" dirty="0"/>
              <a:t>: rilasciata dalla Regione, anche per il tramite delle Province, dei</a:t>
            </a:r>
          </a:p>
          <a:p>
            <a:r>
              <a:rPr lang="it-IT" sz="1400" dirty="0"/>
              <a:t>Comuni e delle Comunità montane, ai soggetti residenti in Calabria. A tale scopo, la Regione</a:t>
            </a:r>
          </a:p>
          <a:p>
            <a:r>
              <a:rPr lang="it-IT" sz="1400" dirty="0"/>
              <a:t>potrà prevedere la frequenza di apposito corso informativo-educativo, le cui modalità ed i</a:t>
            </a:r>
          </a:p>
          <a:p>
            <a:r>
              <a:rPr lang="it-IT" sz="1400" dirty="0"/>
              <a:t>programmi per l'organizzazione dei corsi didattici saranno definiti nel regolamento attuativo</a:t>
            </a:r>
          </a:p>
          <a:p>
            <a:r>
              <a:rPr lang="it-IT" sz="1400" dirty="0"/>
              <a:t>di cui all'articolo 36. Con validità di anno solare, la tessera consente la raccolta nell'ambito</a:t>
            </a:r>
          </a:p>
          <a:p>
            <a:r>
              <a:rPr lang="it-IT" sz="1400" dirty="0"/>
              <a:t>dell'intero territorio regionale, entro il limite massimo di 3 (tre) Kg giornalieri. Per i soggetti</a:t>
            </a:r>
          </a:p>
          <a:p>
            <a:r>
              <a:rPr lang="it-IT" sz="1400" dirty="0"/>
              <a:t>di cui all'articolo 5, comma 3, il limite quantitativo è fissato in 5 (cinque) Kg giornalieri. Il</a:t>
            </a:r>
          </a:p>
          <a:p>
            <a:r>
              <a:rPr lang="it-IT" sz="1400" dirty="0"/>
              <a:t>costo della tessera è di euro 11,00 (undici/00) annuali, ridotto del 50% se rilasciata a giovani</a:t>
            </a:r>
          </a:p>
          <a:p>
            <a:r>
              <a:rPr lang="it-IT" sz="1400" dirty="0"/>
              <a:t>di età compresa tra i 14 (quattordici) ed i 17 (diciassette) anni</a:t>
            </a:r>
            <a:r>
              <a:rPr lang="it-IT" sz="1400" dirty="0" smtClean="0"/>
              <a:t>.</a:t>
            </a:r>
            <a:endParaRPr lang="it-IT" sz="1400" dirty="0"/>
          </a:p>
        </p:txBody>
      </p:sp>
      <p:sp>
        <p:nvSpPr>
          <p:cNvPr id="3" name="Segnaposto piè di pagina 2"/>
          <p:cNvSpPr>
            <a:spLocks noGrp="1"/>
          </p:cNvSpPr>
          <p:nvPr>
            <p:ph type="ftr" sz="quarter" idx="11"/>
          </p:nvPr>
        </p:nvSpPr>
        <p:spPr/>
        <p:txBody>
          <a:bodyPr/>
          <a:lstStyle/>
          <a:p>
            <a:r>
              <a:rPr lang="it-IT" smtClean="0"/>
              <a:t>dott.for.Maurizio Angotti</a:t>
            </a:r>
            <a:endParaRPr lang="it-IT"/>
          </a:p>
        </p:txBody>
      </p:sp>
      <p:sp>
        <p:nvSpPr>
          <p:cNvPr id="4" name="Segnaposto numero diapositiva 3"/>
          <p:cNvSpPr>
            <a:spLocks noGrp="1"/>
          </p:cNvSpPr>
          <p:nvPr>
            <p:ph type="sldNum" sz="quarter" idx="12"/>
          </p:nvPr>
        </p:nvSpPr>
        <p:spPr/>
        <p:txBody>
          <a:bodyPr/>
          <a:lstStyle/>
          <a:p>
            <a:fld id="{ADDE3A60-E203-4368-903D-DE7CF04A4B8A}" type="slidenum">
              <a:rPr lang="it-IT" smtClean="0"/>
              <a:t>24</a:t>
            </a:fld>
            <a:endParaRPr lang="it-IT"/>
          </a:p>
        </p:txBody>
      </p:sp>
    </p:spTree>
    <p:extLst>
      <p:ext uri="{BB962C8B-B14F-4D97-AF65-F5344CB8AC3E}">
        <p14:creationId xmlns:p14="http://schemas.microsoft.com/office/powerpoint/2010/main" val="156387132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79512" y="1556792"/>
            <a:ext cx="7704856" cy="3600986"/>
          </a:xfrm>
          <a:prstGeom prst="rect">
            <a:avLst/>
          </a:prstGeom>
        </p:spPr>
        <p:txBody>
          <a:bodyPr wrap="square">
            <a:spAutoFit/>
          </a:bodyPr>
          <a:lstStyle/>
          <a:p>
            <a:pPr lvl="0" algn="just"/>
            <a:r>
              <a:rPr lang="it-IT" dirty="0">
                <a:solidFill>
                  <a:srgbClr val="2F2B20"/>
                </a:solidFill>
              </a:rPr>
              <a:t>b) </a:t>
            </a:r>
            <a:r>
              <a:rPr lang="it-IT" dirty="0">
                <a:solidFill>
                  <a:srgbClr val="FF0000"/>
                </a:solidFill>
              </a:rPr>
              <a:t>tessera professionale</a:t>
            </a:r>
            <a:r>
              <a:rPr lang="it-IT" sz="1400" dirty="0">
                <a:solidFill>
                  <a:srgbClr val="2F2B20"/>
                </a:solidFill>
              </a:rPr>
              <a:t>: rilasciata dalla Regione, anche per il tramite delle Province, con</a:t>
            </a:r>
          </a:p>
          <a:p>
            <a:pPr lvl="0" algn="just"/>
            <a:r>
              <a:rPr lang="it-IT" sz="1400" dirty="0">
                <a:solidFill>
                  <a:srgbClr val="2F2B20"/>
                </a:solidFill>
              </a:rPr>
              <a:t>validità di anno solare, la tessera consente la raccolta nell'ambito dell'intero territorio</a:t>
            </a:r>
          </a:p>
          <a:p>
            <a:pPr lvl="0" algn="just"/>
            <a:r>
              <a:rPr lang="it-IT" sz="1400" dirty="0">
                <a:solidFill>
                  <a:srgbClr val="2F2B20"/>
                </a:solidFill>
              </a:rPr>
              <a:t>regionale, entro il limite massimo di 10 (dieci) Kg giornalieri. Tale limite quantitativo non si</a:t>
            </a:r>
          </a:p>
          <a:p>
            <a:pPr lvl="0" algn="just"/>
            <a:r>
              <a:rPr lang="it-IT" sz="1400" dirty="0">
                <a:solidFill>
                  <a:srgbClr val="2F2B20"/>
                </a:solidFill>
              </a:rPr>
              <a:t>applica ai soggetti di cui all'articolo 5, comma 4. Il costo della tessera professionale è fissato</a:t>
            </a:r>
          </a:p>
          <a:p>
            <a:pPr lvl="0" algn="just"/>
            <a:r>
              <a:rPr lang="it-IT" sz="1400" dirty="0">
                <a:solidFill>
                  <a:srgbClr val="2F2B20"/>
                </a:solidFill>
              </a:rPr>
              <a:t>in euro 26,00 (26/00) annuali. Essa è rilasciata, su apposito modello predisposto dal</a:t>
            </a:r>
          </a:p>
          <a:p>
            <a:pPr lvl="0" algn="just"/>
            <a:r>
              <a:rPr lang="it-IT" sz="1400" dirty="0">
                <a:solidFill>
                  <a:srgbClr val="2F2B20"/>
                </a:solidFill>
              </a:rPr>
              <a:t>Comitato di cui all'articolo 10, ai soggetti maggiorenni residenti in Calabria previa istanza</a:t>
            </a:r>
          </a:p>
          <a:p>
            <a:pPr lvl="0" algn="just"/>
            <a:r>
              <a:rPr lang="it-IT" sz="1400" dirty="0">
                <a:solidFill>
                  <a:srgbClr val="2F2B20"/>
                </a:solidFill>
              </a:rPr>
              <a:t>prodotta al Presidente della Provincia per il tramite del Comune di residenza ed a seguito</a:t>
            </a:r>
          </a:p>
          <a:p>
            <a:pPr lvl="0" algn="just"/>
            <a:r>
              <a:rPr lang="it-IT" sz="1400" dirty="0">
                <a:solidFill>
                  <a:srgbClr val="2F2B20"/>
                </a:solidFill>
              </a:rPr>
              <a:t>della frequenza di un corso e del superamento dell'esame finale teso ad accertare la</a:t>
            </a:r>
          </a:p>
          <a:p>
            <a:pPr lvl="0" algn="just"/>
            <a:r>
              <a:rPr lang="it-IT" sz="1400" dirty="0">
                <a:solidFill>
                  <a:srgbClr val="2F2B20"/>
                </a:solidFill>
              </a:rPr>
              <a:t>conoscenza dell'ambiente, delle specie fungine, nonché della normativa vigente in materia.</a:t>
            </a:r>
          </a:p>
          <a:p>
            <a:pPr lvl="0" algn="just"/>
            <a:r>
              <a:rPr lang="it-IT" sz="1400" dirty="0">
                <a:solidFill>
                  <a:srgbClr val="2F2B20"/>
                </a:solidFill>
              </a:rPr>
              <a:t>La Regione, le Province, i Comuni, le Comunità montane e le Associazioni Micologiche iscritte</a:t>
            </a:r>
          </a:p>
          <a:p>
            <a:pPr lvl="0" algn="just"/>
            <a:r>
              <a:rPr lang="it-IT" sz="1400" dirty="0">
                <a:solidFill>
                  <a:srgbClr val="2F2B20"/>
                </a:solidFill>
              </a:rPr>
              <a:t>all'albo Regionale di cui al successivo articolo 6, avvalendosi dell'Ispettorato Micologico</a:t>
            </a:r>
          </a:p>
          <a:p>
            <a:pPr lvl="0" algn="just"/>
            <a:r>
              <a:rPr lang="it-IT" sz="1400" dirty="0">
                <a:solidFill>
                  <a:srgbClr val="2F2B20"/>
                </a:solidFill>
              </a:rPr>
              <a:t>dall'Azienda Sanitaria competente per territorio, di cui al successivo articolo 12, promuovono</a:t>
            </a:r>
          </a:p>
          <a:p>
            <a:pPr lvl="0" algn="just"/>
            <a:r>
              <a:rPr lang="it-IT" sz="1400" dirty="0">
                <a:solidFill>
                  <a:srgbClr val="2F2B20"/>
                </a:solidFill>
              </a:rPr>
              <a:t>l'organizzazione e lo svolgimento di corsi didattici, il cui superamento condizione necessaria</a:t>
            </a:r>
          </a:p>
          <a:p>
            <a:pPr lvl="0" algn="just"/>
            <a:r>
              <a:rPr lang="it-IT" sz="1400" dirty="0">
                <a:solidFill>
                  <a:srgbClr val="2F2B20"/>
                </a:solidFill>
              </a:rPr>
              <a:t>per il rilascio o il rinnovo della tessera professionale. Le modalità ed i programmi per</a:t>
            </a:r>
          </a:p>
          <a:p>
            <a:pPr lvl="0" algn="just"/>
            <a:r>
              <a:rPr lang="it-IT" sz="1400" dirty="0">
                <a:solidFill>
                  <a:srgbClr val="2F2B20"/>
                </a:solidFill>
              </a:rPr>
              <a:t>l'organizzazione dei corsi didattici di cui al precedente comma saranno definiti nel regolamento</a:t>
            </a:r>
          </a:p>
          <a:p>
            <a:pPr lvl="0" algn="just"/>
            <a:r>
              <a:rPr lang="it-IT" sz="1400" dirty="0">
                <a:solidFill>
                  <a:srgbClr val="2F2B20"/>
                </a:solidFill>
              </a:rPr>
              <a:t>attuativo di cui all'articolo 36;</a:t>
            </a:r>
          </a:p>
        </p:txBody>
      </p:sp>
      <p:sp>
        <p:nvSpPr>
          <p:cNvPr id="3" name="Segnaposto piè di pagina 2"/>
          <p:cNvSpPr>
            <a:spLocks noGrp="1"/>
          </p:cNvSpPr>
          <p:nvPr>
            <p:ph type="ftr" sz="quarter" idx="11"/>
          </p:nvPr>
        </p:nvSpPr>
        <p:spPr/>
        <p:txBody>
          <a:bodyPr/>
          <a:lstStyle/>
          <a:p>
            <a:r>
              <a:rPr lang="it-IT" smtClean="0"/>
              <a:t>dott.for.Maurizio Angotti</a:t>
            </a:r>
            <a:endParaRPr lang="it-IT"/>
          </a:p>
        </p:txBody>
      </p:sp>
      <p:sp>
        <p:nvSpPr>
          <p:cNvPr id="4" name="Segnaposto numero diapositiva 3"/>
          <p:cNvSpPr>
            <a:spLocks noGrp="1"/>
          </p:cNvSpPr>
          <p:nvPr>
            <p:ph type="sldNum" sz="quarter" idx="12"/>
          </p:nvPr>
        </p:nvSpPr>
        <p:spPr/>
        <p:txBody>
          <a:bodyPr/>
          <a:lstStyle/>
          <a:p>
            <a:fld id="{ADDE3A60-E203-4368-903D-DE7CF04A4B8A}" type="slidenum">
              <a:rPr lang="it-IT" smtClean="0"/>
              <a:t>25</a:t>
            </a:fld>
            <a:endParaRPr lang="it-IT"/>
          </a:p>
        </p:txBody>
      </p:sp>
    </p:spTree>
    <p:extLst>
      <p:ext uri="{BB962C8B-B14F-4D97-AF65-F5344CB8AC3E}">
        <p14:creationId xmlns:p14="http://schemas.microsoft.com/office/powerpoint/2010/main" val="67831646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971600" y="1124744"/>
            <a:ext cx="6768752" cy="4185761"/>
          </a:xfrm>
          <a:prstGeom prst="rect">
            <a:avLst/>
          </a:prstGeom>
        </p:spPr>
        <p:txBody>
          <a:bodyPr wrap="square">
            <a:spAutoFit/>
          </a:bodyPr>
          <a:lstStyle/>
          <a:p>
            <a:r>
              <a:rPr lang="it-IT" sz="1400" dirty="0"/>
              <a:t>c</a:t>
            </a:r>
            <a:r>
              <a:rPr lang="it-IT" sz="1400" dirty="0">
                <a:solidFill>
                  <a:srgbClr val="FF0000"/>
                </a:solidFill>
              </a:rPr>
              <a:t>) tessera per raccolta ai fini scientifici</a:t>
            </a:r>
            <a:r>
              <a:rPr lang="it-IT" sz="1400" dirty="0"/>
              <a:t>: viene rilasciata dalla Regione, a seguito di formale</a:t>
            </a:r>
          </a:p>
          <a:p>
            <a:r>
              <a:rPr lang="it-IT" sz="1400" dirty="0"/>
              <a:t>richiesta, a soggetti pubblici o privati per la raccolta di qualsiasi specie fungina e per</a:t>
            </a:r>
          </a:p>
          <a:p>
            <a:r>
              <a:rPr lang="it-IT" sz="1400" dirty="0"/>
              <a:t>comprovati motivi di studio e ricerca o in occasione di mostre, seminari ed altre</a:t>
            </a:r>
          </a:p>
          <a:p>
            <a:r>
              <a:rPr lang="it-IT" sz="1400" dirty="0"/>
              <a:t>manifestazioni aventi carattere </a:t>
            </a:r>
            <a:r>
              <a:rPr lang="it-IT" sz="1400" dirty="0" smtClean="0"/>
              <a:t>scientifico. I </a:t>
            </a:r>
            <a:r>
              <a:rPr lang="it-IT" sz="1400" dirty="0"/>
              <a:t>divieti di cui al comma 1 e 2 dell'articolo 3, della presente legge, non si applicano </a:t>
            </a:r>
            <a:r>
              <a:rPr lang="it-IT" sz="1400" dirty="0" smtClean="0"/>
              <a:t>ai possessori </a:t>
            </a:r>
            <a:r>
              <a:rPr lang="it-IT" sz="1400" dirty="0"/>
              <a:t>di tessera scientifica;</a:t>
            </a:r>
          </a:p>
          <a:p>
            <a:endParaRPr lang="it-IT" sz="1400" dirty="0" smtClean="0"/>
          </a:p>
          <a:p>
            <a:r>
              <a:rPr lang="it-IT" sz="1400" dirty="0" smtClean="0"/>
              <a:t>d</a:t>
            </a:r>
            <a:r>
              <a:rPr lang="it-IT" sz="1400" dirty="0"/>
              <a:t>) </a:t>
            </a:r>
            <a:r>
              <a:rPr lang="it-IT" sz="1400" dirty="0">
                <a:solidFill>
                  <a:srgbClr val="FF0000"/>
                </a:solidFill>
              </a:rPr>
              <a:t>permesso micologico turistico</a:t>
            </a:r>
            <a:r>
              <a:rPr lang="it-IT" sz="1400" dirty="0"/>
              <a:t>: è riservato ai soggetti di età superiore ai 14 (quattordici)</a:t>
            </a:r>
          </a:p>
          <a:p>
            <a:r>
              <a:rPr lang="it-IT" sz="1400" dirty="0"/>
              <a:t>anni non residenti nella Regione Calabria e si intende concesso mediante versamento della</a:t>
            </a:r>
          </a:p>
          <a:p>
            <a:r>
              <a:rPr lang="it-IT" sz="1400" dirty="0"/>
              <a:t>somma dovuta su c/c postale intestato alla Regione.</a:t>
            </a:r>
          </a:p>
          <a:p>
            <a:r>
              <a:rPr lang="it-IT" sz="1400" dirty="0" smtClean="0"/>
              <a:t>Il </a:t>
            </a:r>
            <a:r>
              <a:rPr lang="it-IT" sz="1400" dirty="0"/>
              <a:t>permesso micologico-turistico consente la raccolta nell'ambito dell'intero territorio</a:t>
            </a:r>
          </a:p>
          <a:p>
            <a:r>
              <a:rPr lang="it-IT" sz="1400" dirty="0"/>
              <a:t>regionale, entro il limite massimo di 3 (tre) Kg giornalieri. Esso può avere la durata di giorni</a:t>
            </a:r>
          </a:p>
          <a:p>
            <a:r>
              <a:rPr lang="it-IT" sz="1400" dirty="0"/>
              <a:t>3 (tre), 7 (sette) o 30 (trenta). In rapporto alla durata, il costo del permesso è</a:t>
            </a:r>
          </a:p>
          <a:p>
            <a:r>
              <a:rPr lang="it-IT" sz="1400" dirty="0"/>
              <a:t>rispettivamente pari ad euro 5,00 (cinque/00), 10,00 (dieci/00) e 20,00 (venti/00). Il</a:t>
            </a:r>
          </a:p>
          <a:p>
            <a:r>
              <a:rPr lang="it-IT" sz="1400" dirty="0"/>
              <a:t>periodo di validità del permesso deve essere annotato nell'apposito spazio previsto per la</a:t>
            </a:r>
          </a:p>
          <a:p>
            <a:r>
              <a:rPr lang="it-IT" sz="1400" dirty="0"/>
              <a:t>causale di versamento. L'annotazione deve essere eseguita prima dell'inizio della ricerca e</a:t>
            </a:r>
          </a:p>
          <a:p>
            <a:r>
              <a:rPr lang="it-IT" sz="1400" dirty="0"/>
              <a:t>della raccolta, pena la mancata validità. del permesso stesso e la conseguente sanzione. I</a:t>
            </a:r>
          </a:p>
          <a:p>
            <a:r>
              <a:rPr lang="it-IT" sz="1400" dirty="0"/>
              <a:t>minori di 14 (quattordici) anni possono effettuare la raccolta purché accompagnati da</a:t>
            </a:r>
          </a:p>
          <a:p>
            <a:r>
              <a:rPr lang="it-IT" sz="1400" dirty="0"/>
              <a:t>persona adulta in possesso dell'apposito permesso. I funghi raccolti dai minori concorrono </a:t>
            </a:r>
            <a:r>
              <a:rPr lang="it-IT" sz="1400" dirty="0" smtClean="0"/>
              <a:t>a formare </a:t>
            </a:r>
            <a:r>
              <a:rPr lang="it-IT" sz="1400" dirty="0"/>
              <a:t>il quantitativo giornaliero di raccolta consentito al titolare dell'autorizzazione</a:t>
            </a:r>
            <a:r>
              <a:rPr lang="it-IT" sz="1400" dirty="0" smtClean="0"/>
              <a:t>.</a:t>
            </a:r>
            <a:endParaRPr lang="it-IT" sz="1400" dirty="0"/>
          </a:p>
        </p:txBody>
      </p:sp>
      <p:sp>
        <p:nvSpPr>
          <p:cNvPr id="3" name="Segnaposto piè di pagina 2"/>
          <p:cNvSpPr>
            <a:spLocks noGrp="1"/>
          </p:cNvSpPr>
          <p:nvPr>
            <p:ph type="ftr" sz="quarter" idx="11"/>
          </p:nvPr>
        </p:nvSpPr>
        <p:spPr/>
        <p:txBody>
          <a:bodyPr/>
          <a:lstStyle/>
          <a:p>
            <a:r>
              <a:rPr lang="it-IT" smtClean="0"/>
              <a:t>dott.for.Maurizio Angotti</a:t>
            </a:r>
            <a:endParaRPr lang="it-IT"/>
          </a:p>
        </p:txBody>
      </p:sp>
      <p:sp>
        <p:nvSpPr>
          <p:cNvPr id="4" name="Segnaposto numero diapositiva 3"/>
          <p:cNvSpPr>
            <a:spLocks noGrp="1"/>
          </p:cNvSpPr>
          <p:nvPr>
            <p:ph type="sldNum" sz="quarter" idx="12"/>
          </p:nvPr>
        </p:nvSpPr>
        <p:spPr/>
        <p:txBody>
          <a:bodyPr/>
          <a:lstStyle/>
          <a:p>
            <a:fld id="{ADDE3A60-E203-4368-903D-DE7CF04A4B8A}" type="slidenum">
              <a:rPr lang="it-IT" smtClean="0"/>
              <a:t>26</a:t>
            </a:fld>
            <a:endParaRPr lang="it-IT"/>
          </a:p>
        </p:txBody>
      </p:sp>
    </p:spTree>
    <p:extLst>
      <p:ext uri="{BB962C8B-B14F-4D97-AF65-F5344CB8AC3E}">
        <p14:creationId xmlns:p14="http://schemas.microsoft.com/office/powerpoint/2010/main" val="361037413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899592" y="905232"/>
            <a:ext cx="6768752" cy="3970318"/>
          </a:xfrm>
          <a:prstGeom prst="rect">
            <a:avLst/>
          </a:prstGeom>
        </p:spPr>
        <p:txBody>
          <a:bodyPr wrap="square">
            <a:spAutoFit/>
          </a:bodyPr>
          <a:lstStyle/>
          <a:p>
            <a:pPr lvl="0"/>
            <a:endParaRPr lang="it-IT" sz="1400" dirty="0" smtClean="0">
              <a:solidFill>
                <a:srgbClr val="2F2B20"/>
              </a:solidFill>
            </a:endParaRPr>
          </a:p>
          <a:p>
            <a:pPr lvl="0"/>
            <a:r>
              <a:rPr lang="it-IT" sz="1400" dirty="0" smtClean="0">
                <a:solidFill>
                  <a:srgbClr val="2F2B20"/>
                </a:solidFill>
              </a:rPr>
              <a:t>2</a:t>
            </a:r>
            <a:r>
              <a:rPr lang="it-IT" sz="1400" dirty="0">
                <a:solidFill>
                  <a:srgbClr val="2F2B20"/>
                </a:solidFill>
              </a:rPr>
              <a:t>. La tessera e/o il permesso devono essere esibiti, a richiesta del personale preposto alle</a:t>
            </a:r>
          </a:p>
          <a:p>
            <a:pPr lvl="0"/>
            <a:r>
              <a:rPr lang="it-IT" sz="1400" dirty="0">
                <a:solidFill>
                  <a:srgbClr val="2F2B20"/>
                </a:solidFill>
              </a:rPr>
              <a:t>operazioni di vigilanza, unitamente ad un valido documento d'identità.</a:t>
            </a:r>
          </a:p>
          <a:p>
            <a:pPr lvl="0"/>
            <a:endParaRPr lang="it-IT" sz="1400" dirty="0" smtClean="0">
              <a:solidFill>
                <a:srgbClr val="2F2B20"/>
              </a:solidFill>
            </a:endParaRPr>
          </a:p>
          <a:p>
            <a:pPr lvl="0"/>
            <a:r>
              <a:rPr lang="it-IT" sz="1400" dirty="0" smtClean="0">
                <a:solidFill>
                  <a:srgbClr val="2F2B20"/>
                </a:solidFill>
              </a:rPr>
              <a:t>3</a:t>
            </a:r>
            <a:r>
              <a:rPr lang="it-IT" sz="1400" dirty="0">
                <a:solidFill>
                  <a:srgbClr val="2F2B20"/>
                </a:solidFill>
              </a:rPr>
              <a:t>. Gli introiti derivanti dal rilascio delle autorizzazioni all'esercizio della raccolta di cui al</a:t>
            </a:r>
          </a:p>
          <a:p>
            <a:pPr lvl="0"/>
            <a:r>
              <a:rPr lang="it-IT" sz="1400" dirty="0">
                <a:solidFill>
                  <a:srgbClr val="2F2B20"/>
                </a:solidFill>
              </a:rPr>
              <a:t>presente articolo, sono ripartiti secondo i seguenti parametri:</a:t>
            </a:r>
          </a:p>
          <a:p>
            <a:pPr lvl="0"/>
            <a:endParaRPr lang="it-IT" sz="1400" dirty="0" smtClean="0">
              <a:solidFill>
                <a:srgbClr val="2F2B20"/>
              </a:solidFill>
            </a:endParaRPr>
          </a:p>
          <a:p>
            <a:pPr lvl="0"/>
            <a:r>
              <a:rPr lang="it-IT" sz="1400" dirty="0" smtClean="0">
                <a:solidFill>
                  <a:srgbClr val="2F2B20"/>
                </a:solidFill>
              </a:rPr>
              <a:t>a</a:t>
            </a:r>
            <a:r>
              <a:rPr lang="it-IT" sz="1400" dirty="0">
                <a:solidFill>
                  <a:srgbClr val="2F2B20"/>
                </a:solidFill>
              </a:rPr>
              <a:t>) il 25% (venticinque) dell'intero montante alla Regione per le spese di istituto, la</a:t>
            </a:r>
          </a:p>
          <a:p>
            <a:pPr lvl="0"/>
            <a:r>
              <a:rPr lang="it-IT" sz="1400" dirty="0">
                <a:solidFill>
                  <a:srgbClr val="2F2B20"/>
                </a:solidFill>
              </a:rPr>
              <a:t>predisposizione dei modelli delle tessere micologiche e la promozione delle attività di ricerca;</a:t>
            </a:r>
          </a:p>
          <a:p>
            <a:pPr lvl="0"/>
            <a:endParaRPr lang="it-IT" sz="1400" dirty="0" smtClean="0">
              <a:solidFill>
                <a:srgbClr val="2F2B20"/>
              </a:solidFill>
            </a:endParaRPr>
          </a:p>
          <a:p>
            <a:pPr lvl="0"/>
            <a:r>
              <a:rPr lang="it-IT" sz="1400" dirty="0" smtClean="0">
                <a:solidFill>
                  <a:srgbClr val="2F2B20"/>
                </a:solidFill>
              </a:rPr>
              <a:t>b</a:t>
            </a:r>
            <a:r>
              <a:rPr lang="it-IT" sz="1400" dirty="0">
                <a:solidFill>
                  <a:srgbClr val="2F2B20"/>
                </a:solidFill>
              </a:rPr>
              <a:t>) il 25% (venticinque) dell'intero montante alle associazioni micologiche iscritte all'albo</a:t>
            </a:r>
          </a:p>
          <a:p>
            <a:pPr lvl="0"/>
            <a:r>
              <a:rPr lang="it-IT" sz="1400" dirty="0">
                <a:solidFill>
                  <a:srgbClr val="2F2B20"/>
                </a:solidFill>
              </a:rPr>
              <a:t>regionale, da ripartire tra le stesse in misura proporzionale al numero dei loro iscritti;</a:t>
            </a:r>
          </a:p>
          <a:p>
            <a:pPr lvl="0"/>
            <a:endParaRPr lang="it-IT" sz="1400" dirty="0" smtClean="0">
              <a:solidFill>
                <a:srgbClr val="2F2B20"/>
              </a:solidFill>
            </a:endParaRPr>
          </a:p>
          <a:p>
            <a:pPr lvl="0"/>
            <a:r>
              <a:rPr lang="it-IT" sz="1400" dirty="0" smtClean="0">
                <a:solidFill>
                  <a:srgbClr val="2F2B20"/>
                </a:solidFill>
              </a:rPr>
              <a:t>c</a:t>
            </a:r>
            <a:r>
              <a:rPr lang="it-IT" sz="1400" dirty="0">
                <a:solidFill>
                  <a:srgbClr val="2F2B20"/>
                </a:solidFill>
              </a:rPr>
              <a:t>) il rimanente 50% (cinquanta) del montante alle Province che li destinano ai Comuni ed </a:t>
            </a:r>
            <a:r>
              <a:rPr lang="it-IT" sz="1400" dirty="0" smtClean="0">
                <a:solidFill>
                  <a:srgbClr val="2F2B20"/>
                </a:solidFill>
              </a:rPr>
              <a:t>alle Comunità </a:t>
            </a:r>
            <a:r>
              <a:rPr lang="it-IT" sz="1400" dirty="0">
                <a:solidFill>
                  <a:srgbClr val="2F2B20"/>
                </a:solidFill>
              </a:rPr>
              <a:t>montane per l'organizzazione dei corsi didattici ed il potenziamento dei servizi </a:t>
            </a:r>
            <a:r>
              <a:rPr lang="it-IT" sz="1400" dirty="0" smtClean="0">
                <a:solidFill>
                  <a:srgbClr val="2F2B20"/>
                </a:solidFill>
              </a:rPr>
              <a:t>che sono </a:t>
            </a:r>
            <a:r>
              <a:rPr lang="it-IT" sz="1400" dirty="0">
                <a:solidFill>
                  <a:srgbClr val="2F2B20"/>
                </a:solidFill>
              </a:rPr>
              <a:t>tenute a fornire, secondo il numero di tessere micologiche valide ed attive sul </a:t>
            </a:r>
            <a:r>
              <a:rPr lang="it-IT" sz="1400" dirty="0" smtClean="0">
                <a:solidFill>
                  <a:srgbClr val="2F2B20"/>
                </a:solidFill>
              </a:rPr>
              <a:t>territorio di </a:t>
            </a:r>
            <a:r>
              <a:rPr lang="it-IT" sz="1400" dirty="0">
                <a:solidFill>
                  <a:srgbClr val="2F2B20"/>
                </a:solidFill>
              </a:rPr>
              <a:t>competenza. "</a:t>
            </a:r>
          </a:p>
        </p:txBody>
      </p:sp>
      <p:sp>
        <p:nvSpPr>
          <p:cNvPr id="3" name="Segnaposto piè di pagina 2"/>
          <p:cNvSpPr>
            <a:spLocks noGrp="1"/>
          </p:cNvSpPr>
          <p:nvPr>
            <p:ph type="ftr" sz="quarter" idx="11"/>
          </p:nvPr>
        </p:nvSpPr>
        <p:spPr/>
        <p:txBody>
          <a:bodyPr/>
          <a:lstStyle/>
          <a:p>
            <a:r>
              <a:rPr lang="it-IT" smtClean="0"/>
              <a:t>dott.for.Maurizio Angotti</a:t>
            </a:r>
            <a:endParaRPr lang="it-IT"/>
          </a:p>
        </p:txBody>
      </p:sp>
      <p:sp>
        <p:nvSpPr>
          <p:cNvPr id="4" name="Segnaposto numero diapositiva 3"/>
          <p:cNvSpPr>
            <a:spLocks noGrp="1"/>
          </p:cNvSpPr>
          <p:nvPr>
            <p:ph type="sldNum" sz="quarter" idx="12"/>
          </p:nvPr>
        </p:nvSpPr>
        <p:spPr/>
        <p:txBody>
          <a:bodyPr/>
          <a:lstStyle/>
          <a:p>
            <a:fld id="{ADDE3A60-E203-4368-903D-DE7CF04A4B8A}" type="slidenum">
              <a:rPr lang="it-IT" smtClean="0"/>
              <a:t>27</a:t>
            </a:fld>
            <a:endParaRPr lang="it-IT"/>
          </a:p>
        </p:txBody>
      </p:sp>
    </p:spTree>
    <p:extLst>
      <p:ext uri="{BB962C8B-B14F-4D97-AF65-F5344CB8AC3E}">
        <p14:creationId xmlns:p14="http://schemas.microsoft.com/office/powerpoint/2010/main" val="413532865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259632" y="188640"/>
            <a:ext cx="6696744" cy="6524863"/>
          </a:xfrm>
          <a:prstGeom prst="rect">
            <a:avLst/>
          </a:prstGeom>
        </p:spPr>
        <p:txBody>
          <a:bodyPr wrap="square">
            <a:spAutoFit/>
          </a:bodyPr>
          <a:lstStyle/>
          <a:p>
            <a:pPr algn="ctr"/>
            <a:r>
              <a:rPr lang="it-IT" sz="1600" dirty="0">
                <a:solidFill>
                  <a:srgbClr val="FF0000"/>
                </a:solidFill>
              </a:rPr>
              <a:t>Art. 6</a:t>
            </a:r>
          </a:p>
          <a:p>
            <a:pPr algn="ctr"/>
            <a:r>
              <a:rPr lang="it-IT" sz="1600" dirty="0">
                <a:solidFill>
                  <a:srgbClr val="FF0000"/>
                </a:solidFill>
              </a:rPr>
              <a:t>Associazioni micologiche - Albo regionale</a:t>
            </a:r>
          </a:p>
          <a:p>
            <a:pPr algn="just"/>
            <a:endParaRPr lang="it-IT" sz="1400" dirty="0" smtClean="0"/>
          </a:p>
          <a:p>
            <a:pPr algn="just"/>
            <a:r>
              <a:rPr lang="it-IT" sz="1600" dirty="0" smtClean="0"/>
              <a:t>1</a:t>
            </a:r>
            <a:r>
              <a:rPr lang="it-IT" sz="1600" dirty="0"/>
              <a:t>. È istituito l’Albo delle associazioni micologiche aventi sede nella Regione </a:t>
            </a:r>
            <a:r>
              <a:rPr lang="it-IT" sz="1600" dirty="0" smtClean="0"/>
              <a:t>C.</a:t>
            </a:r>
            <a:endParaRPr lang="it-IT" sz="1600" dirty="0"/>
          </a:p>
          <a:p>
            <a:pPr algn="just"/>
            <a:r>
              <a:rPr lang="it-IT" dirty="0"/>
              <a:t>2. La tenuta dell’Albo è affidata all’Assessorato regionale all’Agricoltura secondo le norme e modalità contenute in apposito provvedimento adottato </a:t>
            </a:r>
            <a:r>
              <a:rPr lang="it-IT" sz="1600" dirty="0"/>
              <a:t>dal Presidente della Giunta regionale, sentito il parere del Comitato regionale di cui all’articolo 10.</a:t>
            </a:r>
          </a:p>
          <a:p>
            <a:pPr algn="just"/>
            <a:r>
              <a:rPr lang="it-IT" sz="1600" dirty="0"/>
              <a:t>3. Sono iscritte, su istanza al Presidente della Giunta regionale le Associazioni micologiche, senza fini di lucro, costituite con atto pubblico, in possesso dei seguenti requisiti:</a:t>
            </a:r>
          </a:p>
          <a:p>
            <a:pPr algn="just"/>
            <a:r>
              <a:rPr lang="it-IT" sz="1600" dirty="0"/>
              <a:t>a) finalità formative, tecniche e ricreative e qualificate referenze scientifiche;</a:t>
            </a:r>
          </a:p>
          <a:p>
            <a:pPr algn="just"/>
            <a:r>
              <a:rPr lang="it-IT" sz="1600" dirty="0"/>
              <a:t>b) ordinamento stabile e democratico nel territorio della Regione Calabria;</a:t>
            </a:r>
          </a:p>
          <a:p>
            <a:pPr algn="just"/>
            <a:r>
              <a:rPr lang="it-IT" sz="1600" dirty="0"/>
              <a:t>c) impegno a tutela degli ecosistemi naturalistici</a:t>
            </a:r>
            <a:r>
              <a:rPr lang="it-IT" sz="1600" dirty="0" smtClean="0"/>
              <a:t>.</a:t>
            </a:r>
          </a:p>
          <a:p>
            <a:pPr algn="just"/>
            <a:r>
              <a:rPr lang="it-IT" sz="1600" dirty="0">
                <a:solidFill>
                  <a:srgbClr val="FF0000"/>
                </a:solidFill>
              </a:rPr>
              <a:t>d) numero di iscritti non inferiore a 40 (quaranta);</a:t>
            </a:r>
          </a:p>
          <a:p>
            <a:pPr algn="just"/>
            <a:r>
              <a:rPr lang="it-IT" sz="1400" dirty="0">
                <a:solidFill>
                  <a:srgbClr val="FF0000"/>
                </a:solidFill>
              </a:rPr>
              <a:t>e) avere svolto almeno 1 (uno) anno di attività prima della richiesta di </a:t>
            </a:r>
            <a:r>
              <a:rPr lang="it-IT" sz="1400" dirty="0" smtClean="0">
                <a:solidFill>
                  <a:srgbClr val="FF0000"/>
                </a:solidFill>
              </a:rPr>
              <a:t>iscrizione</a:t>
            </a:r>
            <a:r>
              <a:rPr lang="it-IT" sz="1400" dirty="0">
                <a:solidFill>
                  <a:srgbClr val="FF0000"/>
                </a:solidFill>
              </a:rPr>
              <a:t>;</a:t>
            </a:r>
          </a:p>
          <a:p>
            <a:pPr algn="just"/>
            <a:r>
              <a:rPr lang="it-IT" sz="1600" dirty="0">
                <a:solidFill>
                  <a:srgbClr val="FF0000"/>
                </a:solidFill>
              </a:rPr>
              <a:t>f) adesione ad organismi micologici nazionali</a:t>
            </a:r>
            <a:r>
              <a:rPr lang="it-IT" sz="1600" dirty="0" smtClean="0">
                <a:solidFill>
                  <a:srgbClr val="FF0000"/>
                </a:solidFill>
              </a:rPr>
              <a:t>".</a:t>
            </a:r>
            <a:endParaRPr lang="it-IT" sz="1600" dirty="0"/>
          </a:p>
          <a:p>
            <a:pPr algn="just"/>
            <a:r>
              <a:rPr lang="it-IT" sz="1600" dirty="0" smtClean="0"/>
              <a:t>4</a:t>
            </a:r>
            <a:r>
              <a:rPr lang="it-IT" sz="1600" dirty="0"/>
              <a:t>. All’Albo regionale delle Associazioni micologiche è iscritta d’ufficio la Confederazione micologica calabrese, purché in possesso dei requisiti di cui al precedente comma.</a:t>
            </a:r>
          </a:p>
          <a:p>
            <a:pPr algn="just"/>
            <a:r>
              <a:rPr lang="it-IT" sz="1600" dirty="0"/>
              <a:t>5. Le Associazioni iscritte all’Albo regionale ai fini della presente legge, cooperano con le Province nelle operazioni di sorveglianza e controllo mediante Guardie giurate volontarie.</a:t>
            </a:r>
          </a:p>
          <a:p>
            <a:pPr algn="just"/>
            <a:r>
              <a:rPr lang="it-IT" sz="1600" dirty="0"/>
              <a:t>6. Le associazioni cooperano con le Province anche nella formazione professionale dei soggetti richiedenti la tessera professionale</a:t>
            </a:r>
            <a:r>
              <a:rPr lang="it-IT" sz="1600" dirty="0" smtClean="0"/>
              <a:t>.</a:t>
            </a:r>
          </a:p>
        </p:txBody>
      </p:sp>
      <p:sp>
        <p:nvSpPr>
          <p:cNvPr id="3" name="Segnaposto piè di pagina 2"/>
          <p:cNvSpPr>
            <a:spLocks noGrp="1"/>
          </p:cNvSpPr>
          <p:nvPr>
            <p:ph type="ftr" sz="quarter" idx="11"/>
          </p:nvPr>
        </p:nvSpPr>
        <p:spPr/>
        <p:txBody>
          <a:bodyPr/>
          <a:lstStyle/>
          <a:p>
            <a:r>
              <a:rPr lang="it-IT" smtClean="0"/>
              <a:t>dott.for.Maurizio Angotti</a:t>
            </a:r>
            <a:endParaRPr lang="it-IT"/>
          </a:p>
        </p:txBody>
      </p:sp>
      <p:sp>
        <p:nvSpPr>
          <p:cNvPr id="4" name="Segnaposto numero diapositiva 3"/>
          <p:cNvSpPr>
            <a:spLocks noGrp="1"/>
          </p:cNvSpPr>
          <p:nvPr>
            <p:ph type="sldNum" sz="quarter" idx="12"/>
          </p:nvPr>
        </p:nvSpPr>
        <p:spPr/>
        <p:txBody>
          <a:bodyPr/>
          <a:lstStyle/>
          <a:p>
            <a:fld id="{ADDE3A60-E203-4368-903D-DE7CF04A4B8A}" type="slidenum">
              <a:rPr lang="it-IT" smtClean="0"/>
              <a:t>28</a:t>
            </a:fld>
            <a:endParaRPr lang="it-IT"/>
          </a:p>
        </p:txBody>
      </p:sp>
    </p:spTree>
    <p:extLst>
      <p:ext uri="{BB962C8B-B14F-4D97-AF65-F5344CB8AC3E}">
        <p14:creationId xmlns:p14="http://schemas.microsoft.com/office/powerpoint/2010/main" val="326679830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323528" y="836711"/>
            <a:ext cx="8568952" cy="5909310"/>
          </a:xfrm>
          <a:prstGeom prst="rect">
            <a:avLst/>
          </a:prstGeom>
        </p:spPr>
        <p:txBody>
          <a:bodyPr wrap="square">
            <a:spAutoFit/>
          </a:bodyPr>
          <a:lstStyle/>
          <a:p>
            <a:pPr algn="ctr"/>
            <a:r>
              <a:rPr lang="it-IT" sz="1400" dirty="0"/>
              <a:t>Art. 7</a:t>
            </a:r>
          </a:p>
          <a:p>
            <a:pPr algn="ctr"/>
            <a:r>
              <a:rPr lang="it-IT" sz="1400" dirty="0"/>
              <a:t>Commercializzazione dei funghi</a:t>
            </a:r>
          </a:p>
          <a:p>
            <a:pPr algn="just"/>
            <a:endParaRPr lang="it-IT" sz="1400" dirty="0" smtClean="0"/>
          </a:p>
          <a:p>
            <a:pPr algn="just"/>
            <a:r>
              <a:rPr lang="it-IT" sz="1400" dirty="0" smtClean="0"/>
              <a:t>1</a:t>
            </a:r>
            <a:r>
              <a:rPr lang="it-IT" sz="1400" dirty="0"/>
              <a:t>. I funghi epigei spontanei freschi posti in commercio, devono essere:</a:t>
            </a:r>
          </a:p>
          <a:p>
            <a:pPr algn="just"/>
            <a:endParaRPr lang="it-IT" sz="1400" dirty="0" smtClean="0"/>
          </a:p>
          <a:p>
            <a:pPr algn="just"/>
            <a:r>
              <a:rPr lang="it-IT" sz="1400" dirty="0" smtClean="0"/>
              <a:t>a</a:t>
            </a:r>
            <a:r>
              <a:rPr lang="it-IT" sz="1400" dirty="0"/>
              <a:t>) suddivisi per specie e con l’indicazione della provenienza;</a:t>
            </a:r>
          </a:p>
          <a:p>
            <a:pPr algn="just"/>
            <a:endParaRPr lang="it-IT" sz="1400" dirty="0" smtClean="0"/>
          </a:p>
          <a:p>
            <a:pPr algn="just"/>
            <a:r>
              <a:rPr lang="it-IT" sz="1400" dirty="0" smtClean="0"/>
              <a:t>b</a:t>
            </a:r>
            <a:r>
              <a:rPr lang="it-IT" sz="1400" dirty="0"/>
              <a:t>) contenuti in cassette od in altri imballaggi tali da consentire una sufficiente aerazione;</a:t>
            </a:r>
          </a:p>
          <a:p>
            <a:pPr algn="just"/>
            <a:endParaRPr lang="it-IT" sz="1400" dirty="0" smtClean="0"/>
          </a:p>
          <a:p>
            <a:pPr algn="just"/>
            <a:r>
              <a:rPr lang="it-IT" sz="1400" dirty="0" smtClean="0"/>
              <a:t>c</a:t>
            </a:r>
            <a:r>
              <a:rPr lang="it-IT" sz="1400" dirty="0"/>
              <a:t>) disposti in singolo strato e non pressati;</a:t>
            </a:r>
          </a:p>
          <a:p>
            <a:pPr algn="just"/>
            <a:endParaRPr lang="it-IT" sz="1400" dirty="0" smtClean="0"/>
          </a:p>
          <a:p>
            <a:pPr algn="just"/>
            <a:r>
              <a:rPr lang="it-IT" sz="1400" dirty="0" smtClean="0"/>
              <a:t>d</a:t>
            </a:r>
            <a:r>
              <a:rPr lang="it-IT" sz="1400" dirty="0"/>
              <a:t>) integri al fine di conservare tutte le caratteristiche morfologiche che ne consentono la sicura determinazione della specie;</a:t>
            </a:r>
          </a:p>
          <a:p>
            <a:pPr algn="just"/>
            <a:endParaRPr lang="it-IT" sz="1400" dirty="0" smtClean="0"/>
          </a:p>
          <a:p>
            <a:pPr algn="just"/>
            <a:r>
              <a:rPr lang="it-IT" sz="1400" dirty="0" smtClean="0"/>
              <a:t>e</a:t>
            </a:r>
            <a:r>
              <a:rPr lang="it-IT" sz="1400" dirty="0"/>
              <a:t>) freschi, sani, in buono stato di conservazione e non invasi da muffe e parassiti</a:t>
            </a:r>
            <a:r>
              <a:rPr lang="it-IT" sz="1400" dirty="0" smtClean="0"/>
              <a:t>.</a:t>
            </a:r>
          </a:p>
          <a:p>
            <a:pPr algn="just"/>
            <a:endParaRPr lang="it-IT" sz="1400" dirty="0" smtClean="0">
              <a:solidFill>
                <a:srgbClr val="FF0000"/>
              </a:solidFill>
            </a:endParaRPr>
          </a:p>
          <a:p>
            <a:pPr algn="just"/>
            <a:r>
              <a:rPr lang="it-IT" sz="1400" dirty="0" smtClean="0">
                <a:solidFill>
                  <a:srgbClr val="FF0000"/>
                </a:solidFill>
              </a:rPr>
              <a:t>2</a:t>
            </a:r>
            <a:r>
              <a:rPr lang="it-IT" sz="1400" dirty="0">
                <a:solidFill>
                  <a:srgbClr val="FF0000"/>
                </a:solidFill>
              </a:rPr>
              <a:t>. È ammessa esclusivamente la vendita dei funghi epigei spontanei freschi inclusi</a:t>
            </a:r>
          </a:p>
          <a:p>
            <a:pPr algn="just"/>
            <a:r>
              <a:rPr lang="it-IT" sz="1400" dirty="0">
                <a:solidFill>
                  <a:srgbClr val="FF0000"/>
                </a:solidFill>
              </a:rPr>
              <a:t>nell'elenco delle specie di cui all'allegato 1 del D.P.R. 14 luglio 1995, n. 376 e successive</a:t>
            </a:r>
          </a:p>
          <a:p>
            <a:pPr algn="just"/>
            <a:r>
              <a:rPr lang="it-IT" sz="1400" dirty="0">
                <a:solidFill>
                  <a:srgbClr val="FF0000"/>
                </a:solidFill>
              </a:rPr>
              <a:t>modificazioni ed integrazioni, recante: "Regolamento concernente la disciplina della raccolta</a:t>
            </a:r>
          </a:p>
          <a:p>
            <a:pPr algn="just"/>
            <a:r>
              <a:rPr lang="it-IT" sz="1400" dirty="0">
                <a:solidFill>
                  <a:srgbClr val="FF0000"/>
                </a:solidFill>
              </a:rPr>
              <a:t>e della commercializzazione dei funghi epigei freschi e conservati" o appartenenti alle specie</a:t>
            </a:r>
          </a:p>
          <a:p>
            <a:pPr algn="just"/>
            <a:r>
              <a:rPr lang="it-IT" sz="1400" dirty="0">
                <a:solidFill>
                  <a:srgbClr val="FF0000"/>
                </a:solidFill>
              </a:rPr>
              <a:t>indicate nell'allegato C) della presente legge, ai sensi dell'articolo 4, comma 2, del succitato</a:t>
            </a:r>
          </a:p>
          <a:p>
            <a:pPr algn="just"/>
            <a:r>
              <a:rPr lang="it-IT" sz="1400" dirty="0">
                <a:solidFill>
                  <a:srgbClr val="FF0000"/>
                </a:solidFill>
              </a:rPr>
              <a:t>D.P.R., il cui aggiornamento è demandato al regolamento attuativo, di cui all'articolo 36.</a:t>
            </a:r>
          </a:p>
          <a:p>
            <a:pPr algn="just"/>
            <a:endParaRPr lang="it-IT" sz="1400" dirty="0" smtClean="0">
              <a:solidFill>
                <a:srgbClr val="FF0000"/>
              </a:solidFill>
            </a:endParaRPr>
          </a:p>
          <a:p>
            <a:pPr algn="just"/>
            <a:r>
              <a:rPr lang="it-IT" sz="1400" dirty="0" smtClean="0">
                <a:solidFill>
                  <a:srgbClr val="FF0000"/>
                </a:solidFill>
              </a:rPr>
              <a:t>3</a:t>
            </a:r>
            <a:r>
              <a:rPr lang="it-IT" sz="1400" dirty="0">
                <a:solidFill>
                  <a:srgbClr val="FF0000"/>
                </a:solidFill>
              </a:rPr>
              <a:t>. La vendita di funghi freschi spontanei è soggetta ad autorizzazione comunale. Quest’ultima</a:t>
            </a:r>
          </a:p>
          <a:p>
            <a:pPr algn="just"/>
            <a:r>
              <a:rPr lang="it-IT" sz="1400" dirty="0">
                <a:solidFill>
                  <a:srgbClr val="FF0000"/>
                </a:solidFill>
              </a:rPr>
              <a:t>viene rilasciata esclusivamente agli esercenti che siano stati riconosciuti idonei alla</a:t>
            </a:r>
          </a:p>
          <a:p>
            <a:pPr algn="just"/>
            <a:r>
              <a:rPr lang="it-IT" sz="1400" dirty="0">
                <a:solidFill>
                  <a:srgbClr val="FF0000"/>
                </a:solidFill>
              </a:rPr>
              <a:t>identificazione delle specie fungine commercializzate da parte delle apposite Commissioni da</a:t>
            </a:r>
          </a:p>
          <a:p>
            <a:pPr algn="just"/>
            <a:r>
              <a:rPr lang="it-IT" sz="1400" dirty="0">
                <a:solidFill>
                  <a:srgbClr val="FF0000"/>
                </a:solidFill>
              </a:rPr>
              <a:t>istituire presso gli Ispettorati Micologici di cui al successivo articolo 12</a:t>
            </a:r>
            <a:r>
              <a:rPr lang="it-IT" sz="1400" dirty="0" smtClean="0"/>
              <a:t>."</a:t>
            </a:r>
            <a:endParaRPr lang="it-IT" sz="1400" dirty="0"/>
          </a:p>
        </p:txBody>
      </p:sp>
      <p:sp>
        <p:nvSpPr>
          <p:cNvPr id="3" name="Segnaposto piè di pagina 2"/>
          <p:cNvSpPr>
            <a:spLocks noGrp="1"/>
          </p:cNvSpPr>
          <p:nvPr>
            <p:ph type="ftr" sz="quarter" idx="11"/>
          </p:nvPr>
        </p:nvSpPr>
        <p:spPr/>
        <p:txBody>
          <a:bodyPr/>
          <a:lstStyle/>
          <a:p>
            <a:r>
              <a:rPr lang="it-IT" smtClean="0"/>
              <a:t>dott.for.Maurizio Angotti</a:t>
            </a:r>
            <a:endParaRPr lang="it-IT"/>
          </a:p>
        </p:txBody>
      </p:sp>
      <p:sp>
        <p:nvSpPr>
          <p:cNvPr id="4" name="Segnaposto numero diapositiva 3"/>
          <p:cNvSpPr>
            <a:spLocks noGrp="1"/>
          </p:cNvSpPr>
          <p:nvPr>
            <p:ph type="sldNum" sz="quarter" idx="12"/>
          </p:nvPr>
        </p:nvSpPr>
        <p:spPr/>
        <p:txBody>
          <a:bodyPr/>
          <a:lstStyle/>
          <a:p>
            <a:fld id="{ADDE3A60-E203-4368-903D-DE7CF04A4B8A}" type="slidenum">
              <a:rPr lang="it-IT" smtClean="0"/>
              <a:t>29</a:t>
            </a:fld>
            <a:endParaRPr lang="it-IT"/>
          </a:p>
        </p:txBody>
      </p:sp>
    </p:spTree>
    <p:extLst>
      <p:ext uri="{BB962C8B-B14F-4D97-AF65-F5344CB8AC3E}">
        <p14:creationId xmlns:p14="http://schemas.microsoft.com/office/powerpoint/2010/main" val="37901534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0" y="836712"/>
            <a:ext cx="8388425" cy="5509200"/>
          </a:xfrm>
          <a:prstGeom prst="rect">
            <a:avLst/>
          </a:prstGeom>
        </p:spPr>
        <p:txBody>
          <a:bodyPr wrap="square">
            <a:spAutoFit/>
          </a:bodyPr>
          <a:lstStyle/>
          <a:p>
            <a:pPr algn="ctr"/>
            <a:r>
              <a:rPr lang="it-IT" sz="1600" dirty="0"/>
              <a:t>Art. </a:t>
            </a:r>
            <a:r>
              <a:rPr lang="it-IT" sz="1600" dirty="0" smtClean="0"/>
              <a:t>6</a:t>
            </a:r>
          </a:p>
          <a:p>
            <a:pPr algn="ctr"/>
            <a:endParaRPr lang="it-IT" sz="1600" dirty="0"/>
          </a:p>
          <a:p>
            <a:pPr algn="ctr"/>
            <a:r>
              <a:rPr lang="it-IT" sz="1600" dirty="0" smtClean="0"/>
              <a:t>1. La </a:t>
            </a:r>
            <a:r>
              <a:rPr lang="it-IT" sz="1600" dirty="0" smtClean="0">
                <a:solidFill>
                  <a:srgbClr val="FF0000"/>
                </a:solidFill>
              </a:rPr>
              <a:t>raccolta dei funghi epigei</a:t>
            </a:r>
            <a:r>
              <a:rPr lang="it-IT" sz="1600" dirty="0" smtClean="0"/>
              <a:t> è vietata, salva diversa disposizione dei competenti organismi di </a:t>
            </a:r>
            <a:r>
              <a:rPr lang="it-IT" sz="1600" dirty="0" err="1" smtClean="0"/>
              <a:t>gest</a:t>
            </a:r>
            <a:endParaRPr lang="it-IT" sz="1600" dirty="0" smtClean="0"/>
          </a:p>
          <a:p>
            <a:pPr algn="just"/>
            <a:endParaRPr lang="it-IT" sz="1600" dirty="0" smtClean="0"/>
          </a:p>
          <a:p>
            <a:pPr algn="just"/>
            <a:r>
              <a:rPr lang="it-IT" sz="1600" dirty="0" smtClean="0"/>
              <a:t>a</a:t>
            </a:r>
            <a:r>
              <a:rPr lang="it-IT" sz="1600" dirty="0"/>
              <a:t>) nelle riserve naturali integrali;</a:t>
            </a:r>
          </a:p>
          <a:p>
            <a:pPr algn="just"/>
            <a:endParaRPr lang="it-IT" sz="1600" dirty="0" smtClean="0"/>
          </a:p>
          <a:p>
            <a:pPr algn="just"/>
            <a:r>
              <a:rPr lang="it-IT" sz="1600" dirty="0" smtClean="0"/>
              <a:t>b</a:t>
            </a:r>
            <a:r>
              <a:rPr lang="it-IT" sz="1600" dirty="0"/>
              <a:t>) nelle aree ricadenti in parchi nazionali, in riserve e in parchi </a:t>
            </a:r>
            <a:r>
              <a:rPr lang="it-IT" sz="1600" dirty="0" smtClean="0"/>
              <a:t>naturali regionali</a:t>
            </a:r>
            <a:r>
              <a:rPr lang="it-IT" sz="1600" dirty="0"/>
              <a:t>, individuate dai relativi organismi di gestione;</a:t>
            </a:r>
          </a:p>
          <a:p>
            <a:pPr algn="just"/>
            <a:endParaRPr lang="it-IT" sz="1600" dirty="0" smtClean="0"/>
          </a:p>
          <a:p>
            <a:pPr algn="just"/>
            <a:r>
              <a:rPr lang="it-IT" sz="1600" dirty="0" smtClean="0"/>
              <a:t>c</a:t>
            </a:r>
            <a:r>
              <a:rPr lang="it-IT" sz="1600" dirty="0"/>
              <a:t>) nelle aree specificamente interdette dall’autorità </a:t>
            </a:r>
            <a:r>
              <a:rPr lang="it-IT" sz="1600" dirty="0" smtClean="0"/>
              <a:t>forestale competenti </a:t>
            </a:r>
            <a:r>
              <a:rPr lang="it-IT" sz="1600" dirty="0"/>
              <a:t>per motivi </a:t>
            </a:r>
            <a:r>
              <a:rPr lang="it-IT" sz="1600" dirty="0" err="1" smtClean="0"/>
              <a:t>silvo</a:t>
            </a:r>
            <a:r>
              <a:rPr lang="it-IT" sz="1600" dirty="0" err="1"/>
              <a:t>.</a:t>
            </a:r>
            <a:r>
              <a:rPr lang="it-IT" sz="1600" dirty="0" err="1" smtClean="0"/>
              <a:t>colturali</a:t>
            </a:r>
            <a:r>
              <a:rPr lang="it-IT" sz="1600" dirty="0"/>
              <a:t>;</a:t>
            </a:r>
          </a:p>
          <a:p>
            <a:pPr algn="just"/>
            <a:endParaRPr lang="it-IT" sz="1600" dirty="0" smtClean="0"/>
          </a:p>
          <a:p>
            <a:pPr algn="just"/>
            <a:r>
              <a:rPr lang="it-IT" sz="1600" dirty="0" smtClean="0"/>
              <a:t>d</a:t>
            </a:r>
            <a:r>
              <a:rPr lang="it-IT" sz="1600" dirty="0"/>
              <a:t>) in altre aree di particolare valore naturalistico e </a:t>
            </a:r>
            <a:r>
              <a:rPr lang="it-IT" sz="1600" dirty="0" smtClean="0"/>
              <a:t>scientifico ,individuate </a:t>
            </a:r>
            <a:r>
              <a:rPr lang="it-IT" sz="1600" dirty="0"/>
              <a:t>dagli organi regionali e locali competenti.</a:t>
            </a:r>
          </a:p>
          <a:p>
            <a:pPr algn="just"/>
            <a:endParaRPr lang="it-IT" sz="1600" dirty="0" smtClean="0"/>
          </a:p>
          <a:p>
            <a:pPr algn="just"/>
            <a:r>
              <a:rPr lang="it-IT" sz="1600" dirty="0" smtClean="0"/>
              <a:t>2</a:t>
            </a:r>
            <a:r>
              <a:rPr lang="it-IT" sz="1600" dirty="0"/>
              <a:t>. La raccolta è altresì vietata nei giardini e nei terreni di </a:t>
            </a:r>
            <a:r>
              <a:rPr lang="it-IT" sz="1600" dirty="0" smtClean="0"/>
              <a:t>pertinenza degli </a:t>
            </a:r>
            <a:r>
              <a:rPr lang="it-IT" sz="1600" dirty="0"/>
              <a:t>immobili medesimi, salvo che ai proprietari.</a:t>
            </a:r>
          </a:p>
          <a:p>
            <a:pPr algn="ctr"/>
            <a:r>
              <a:rPr lang="it-IT" sz="1600" dirty="0"/>
              <a:t> </a:t>
            </a:r>
            <a:r>
              <a:rPr lang="it-IT" sz="1600" dirty="0" smtClean="0"/>
              <a:t>Art</a:t>
            </a:r>
            <a:r>
              <a:rPr lang="it-IT" sz="1600" dirty="0"/>
              <a:t>. 7</a:t>
            </a:r>
          </a:p>
          <a:p>
            <a:r>
              <a:rPr lang="it-IT" sz="1600" dirty="0"/>
              <a:t> </a:t>
            </a:r>
            <a:r>
              <a:rPr lang="it-IT" sz="1600" dirty="0" smtClean="0"/>
              <a:t>1</a:t>
            </a:r>
            <a:r>
              <a:rPr lang="it-IT" sz="1600" dirty="0"/>
              <a:t>. Le regioni possono, per motivi di salvaguardia dell’ecosistema, disporre limitazioni temporali alla raccolta dei funghi epigei solo per periodi definiti e consecutivi. </a:t>
            </a:r>
          </a:p>
          <a:p>
            <a:r>
              <a:rPr lang="it-IT" sz="1600" dirty="0"/>
              <a:t>2. Le regioni possono inoltre vietare, per periodi limitati, la raccolta di una o più specie di funghi epigei in pericolo di estinzione, sentito il parere o su richiesta delle province, dei comuni e delle comunità montane competenti per il territorio. </a:t>
            </a:r>
          </a:p>
        </p:txBody>
      </p:sp>
      <p:sp>
        <p:nvSpPr>
          <p:cNvPr id="3" name="Segnaposto piè di pagina 2"/>
          <p:cNvSpPr>
            <a:spLocks noGrp="1"/>
          </p:cNvSpPr>
          <p:nvPr>
            <p:ph type="ftr" sz="quarter" idx="11"/>
          </p:nvPr>
        </p:nvSpPr>
        <p:spPr/>
        <p:txBody>
          <a:bodyPr/>
          <a:lstStyle/>
          <a:p>
            <a:r>
              <a:rPr lang="it-IT" smtClean="0"/>
              <a:t>dott.for.Maurizio Angotti</a:t>
            </a:r>
            <a:endParaRPr lang="it-IT"/>
          </a:p>
        </p:txBody>
      </p:sp>
      <p:sp>
        <p:nvSpPr>
          <p:cNvPr id="4" name="Segnaposto numero diapositiva 3"/>
          <p:cNvSpPr>
            <a:spLocks noGrp="1"/>
          </p:cNvSpPr>
          <p:nvPr>
            <p:ph type="sldNum" sz="quarter" idx="12"/>
          </p:nvPr>
        </p:nvSpPr>
        <p:spPr/>
        <p:txBody>
          <a:bodyPr/>
          <a:lstStyle/>
          <a:p>
            <a:fld id="{ADDE3A60-E203-4368-903D-DE7CF04A4B8A}" type="slidenum">
              <a:rPr lang="it-IT" smtClean="0"/>
              <a:t>3</a:t>
            </a:fld>
            <a:endParaRPr lang="it-IT"/>
          </a:p>
        </p:txBody>
      </p:sp>
    </p:spTree>
    <p:extLst>
      <p:ext uri="{BB962C8B-B14F-4D97-AF65-F5344CB8AC3E}">
        <p14:creationId xmlns:p14="http://schemas.microsoft.com/office/powerpoint/2010/main" val="233935675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395536" y="980728"/>
            <a:ext cx="7992888" cy="5432256"/>
          </a:xfrm>
          <a:prstGeom prst="rect">
            <a:avLst/>
          </a:prstGeom>
        </p:spPr>
        <p:txBody>
          <a:bodyPr wrap="square">
            <a:spAutoFit/>
          </a:bodyPr>
          <a:lstStyle/>
          <a:p>
            <a:pPr lvl="0" algn="ctr"/>
            <a:endParaRPr lang="it-IT" sz="1100" dirty="0" smtClean="0">
              <a:solidFill>
                <a:srgbClr val="2F2B20"/>
              </a:solidFill>
            </a:endParaRPr>
          </a:p>
          <a:p>
            <a:pPr lvl="0" algn="ctr"/>
            <a:r>
              <a:rPr lang="it-IT" sz="1400" dirty="0" smtClean="0">
                <a:solidFill>
                  <a:srgbClr val="2F2B20"/>
                </a:solidFill>
              </a:rPr>
              <a:t>Commercializzazione </a:t>
            </a:r>
            <a:r>
              <a:rPr lang="it-IT" sz="1400" dirty="0">
                <a:solidFill>
                  <a:srgbClr val="2F2B20"/>
                </a:solidFill>
              </a:rPr>
              <a:t>dei funghi</a:t>
            </a:r>
          </a:p>
          <a:p>
            <a:pPr lvl="0"/>
            <a:endParaRPr lang="it-IT" sz="1400" dirty="0" smtClean="0">
              <a:solidFill>
                <a:srgbClr val="2F2B20"/>
              </a:solidFill>
            </a:endParaRPr>
          </a:p>
          <a:p>
            <a:pPr lvl="0"/>
            <a:endParaRPr lang="it-IT" sz="1400" dirty="0">
              <a:solidFill>
                <a:srgbClr val="2F2B20"/>
              </a:solidFill>
            </a:endParaRPr>
          </a:p>
          <a:p>
            <a:pPr lvl="0"/>
            <a:r>
              <a:rPr lang="it-IT" sz="1400" dirty="0" smtClean="0">
                <a:solidFill>
                  <a:srgbClr val="2F2B20"/>
                </a:solidFill>
              </a:rPr>
              <a:t>4</a:t>
            </a:r>
            <a:r>
              <a:rPr lang="it-IT" sz="1400" dirty="0">
                <a:solidFill>
                  <a:srgbClr val="2F2B20"/>
                </a:solidFill>
              </a:rPr>
              <a:t>. I funghi spontanei freschi e conservati che vengono posti in vendita, sono sottoposti al controllo da parte dell’Ispettorato micologico, di cui al successivo art. 12, territorialmente competente, che rilascia apposito certificato di commestibilità, dal quale risulti:</a:t>
            </a:r>
          </a:p>
          <a:p>
            <a:pPr lvl="0"/>
            <a:endParaRPr lang="it-IT" sz="1400" dirty="0" smtClean="0">
              <a:solidFill>
                <a:srgbClr val="2F2B20"/>
              </a:solidFill>
            </a:endParaRPr>
          </a:p>
          <a:p>
            <a:pPr lvl="0"/>
            <a:r>
              <a:rPr lang="it-IT" sz="1400" dirty="0" smtClean="0">
                <a:solidFill>
                  <a:srgbClr val="2F2B20"/>
                </a:solidFill>
              </a:rPr>
              <a:t>a</a:t>
            </a:r>
            <a:r>
              <a:rPr lang="it-IT" sz="1400" dirty="0">
                <a:solidFill>
                  <a:srgbClr val="2F2B20"/>
                </a:solidFill>
              </a:rPr>
              <a:t>) la generalità e la residenza del venditore;</a:t>
            </a:r>
          </a:p>
          <a:p>
            <a:pPr lvl="0"/>
            <a:endParaRPr lang="it-IT" sz="1400" dirty="0" smtClean="0">
              <a:solidFill>
                <a:srgbClr val="2F2B20"/>
              </a:solidFill>
            </a:endParaRPr>
          </a:p>
          <a:p>
            <a:pPr lvl="0"/>
            <a:r>
              <a:rPr lang="it-IT" sz="1400" dirty="0" smtClean="0">
                <a:solidFill>
                  <a:srgbClr val="2F2B20"/>
                </a:solidFill>
              </a:rPr>
              <a:t>b</a:t>
            </a:r>
            <a:r>
              <a:rPr lang="it-IT" sz="1400" dirty="0">
                <a:solidFill>
                  <a:srgbClr val="2F2B20"/>
                </a:solidFill>
              </a:rPr>
              <a:t>) la specie e la quantità posta in vendita;</a:t>
            </a:r>
          </a:p>
          <a:p>
            <a:pPr lvl="0"/>
            <a:endParaRPr lang="it-IT" sz="1400" dirty="0" smtClean="0">
              <a:solidFill>
                <a:srgbClr val="2F2B20"/>
              </a:solidFill>
            </a:endParaRPr>
          </a:p>
          <a:p>
            <a:pPr lvl="0"/>
            <a:r>
              <a:rPr lang="it-IT" sz="1400" dirty="0" smtClean="0">
                <a:solidFill>
                  <a:srgbClr val="2F2B20"/>
                </a:solidFill>
              </a:rPr>
              <a:t>c</a:t>
            </a:r>
            <a:r>
              <a:rPr lang="it-IT" sz="1400" dirty="0">
                <a:solidFill>
                  <a:srgbClr val="2F2B20"/>
                </a:solidFill>
              </a:rPr>
              <a:t>) la data di scadenza del prodotto correttamente conservato.</a:t>
            </a:r>
          </a:p>
          <a:p>
            <a:pPr lvl="0"/>
            <a:endParaRPr lang="it-IT" sz="1400" dirty="0" smtClean="0">
              <a:solidFill>
                <a:srgbClr val="FF0000"/>
              </a:solidFill>
            </a:endParaRPr>
          </a:p>
          <a:p>
            <a:pPr lvl="0"/>
            <a:r>
              <a:rPr lang="it-IT" sz="1400" dirty="0" smtClean="0">
                <a:solidFill>
                  <a:srgbClr val="FF0000"/>
                </a:solidFill>
              </a:rPr>
              <a:t>5</a:t>
            </a:r>
            <a:r>
              <a:rPr lang="it-IT" sz="1400" dirty="0">
                <a:solidFill>
                  <a:srgbClr val="FF0000"/>
                </a:solidFill>
              </a:rPr>
              <a:t>. È consentita la commercializzazione di funghi freschi spontanei e coltivati provenienti da</a:t>
            </a:r>
          </a:p>
          <a:p>
            <a:pPr lvl="0"/>
            <a:r>
              <a:rPr lang="it-IT" sz="1400" dirty="0">
                <a:solidFill>
                  <a:srgbClr val="FF0000"/>
                </a:solidFill>
              </a:rPr>
              <a:t>altri Paesi, purché riconosciuti commestibili dalla competente Autorità del Paese di origine. A</a:t>
            </a:r>
          </a:p>
          <a:p>
            <a:pPr lvl="0"/>
            <a:r>
              <a:rPr lang="it-IT" sz="1400" dirty="0">
                <a:solidFill>
                  <a:srgbClr val="FF0000"/>
                </a:solidFill>
              </a:rPr>
              <a:t>tal fine l'ispettorato Mitologico competente per territorio effettua verifiche a sondaggio sulle</a:t>
            </a:r>
          </a:p>
          <a:p>
            <a:pPr lvl="0"/>
            <a:r>
              <a:rPr lang="it-IT" sz="1400" dirty="0">
                <a:solidFill>
                  <a:srgbClr val="FF0000"/>
                </a:solidFill>
              </a:rPr>
              <a:t>partite poste in commercio.</a:t>
            </a:r>
          </a:p>
          <a:p>
            <a:pPr lvl="0"/>
            <a:endParaRPr lang="it-IT" sz="1400" dirty="0" smtClean="0">
              <a:solidFill>
                <a:srgbClr val="FF0000"/>
              </a:solidFill>
            </a:endParaRPr>
          </a:p>
          <a:p>
            <a:pPr lvl="0"/>
            <a:r>
              <a:rPr lang="it-IT" sz="1400" dirty="0" smtClean="0">
                <a:solidFill>
                  <a:srgbClr val="FF0000"/>
                </a:solidFill>
              </a:rPr>
              <a:t>6</a:t>
            </a:r>
            <a:r>
              <a:rPr lang="it-IT" sz="1400" dirty="0">
                <a:solidFill>
                  <a:srgbClr val="FF0000"/>
                </a:solidFill>
              </a:rPr>
              <a:t>. I funghi epigei spontanei freschi e conservati possono essere venduti esclusivamente su</a:t>
            </a:r>
          </a:p>
          <a:p>
            <a:pPr lvl="0"/>
            <a:r>
              <a:rPr lang="it-IT" sz="1400" dirty="0">
                <a:solidFill>
                  <a:srgbClr val="FF0000"/>
                </a:solidFill>
              </a:rPr>
              <a:t>aree private in sede fissa o su aree pubbliche appositamente individuate dai Comuni, con</a:t>
            </a:r>
          </a:p>
          <a:p>
            <a:pPr lvl="0"/>
            <a:r>
              <a:rPr lang="it-IT" sz="1400" dirty="0">
                <a:solidFill>
                  <a:srgbClr val="FF0000"/>
                </a:solidFill>
              </a:rPr>
              <a:t>esclusione, comunque, della forma itinerante.</a:t>
            </a:r>
          </a:p>
          <a:p>
            <a:pPr lvl="0"/>
            <a:endParaRPr lang="it-IT" sz="1400" dirty="0" smtClean="0">
              <a:solidFill>
                <a:srgbClr val="FF0000"/>
              </a:solidFill>
            </a:endParaRPr>
          </a:p>
          <a:p>
            <a:pPr lvl="0"/>
            <a:r>
              <a:rPr lang="it-IT" sz="1400" dirty="0" smtClean="0">
                <a:solidFill>
                  <a:srgbClr val="FF0000"/>
                </a:solidFill>
              </a:rPr>
              <a:t>7</a:t>
            </a:r>
            <a:r>
              <a:rPr lang="it-IT" sz="1400" dirty="0">
                <a:solidFill>
                  <a:srgbClr val="FF0000"/>
                </a:solidFill>
              </a:rPr>
              <a:t>. Per l'esercizio dell'attività di vendita, lavorazione, conservazione e confezionamento delle</a:t>
            </a:r>
          </a:p>
          <a:p>
            <a:pPr lvl="0"/>
            <a:r>
              <a:rPr lang="it-IT" sz="1400" dirty="0">
                <a:solidFill>
                  <a:srgbClr val="FF0000"/>
                </a:solidFill>
              </a:rPr>
              <a:t>diverse specie di funghi, è richiesta l'autorizzazione sanitaria prevista dalle norme vigenti</a:t>
            </a:r>
          </a:p>
        </p:txBody>
      </p:sp>
      <p:sp>
        <p:nvSpPr>
          <p:cNvPr id="3" name="Segnaposto piè di pagina 2"/>
          <p:cNvSpPr>
            <a:spLocks noGrp="1"/>
          </p:cNvSpPr>
          <p:nvPr>
            <p:ph type="ftr" sz="quarter" idx="11"/>
          </p:nvPr>
        </p:nvSpPr>
        <p:spPr/>
        <p:txBody>
          <a:bodyPr/>
          <a:lstStyle/>
          <a:p>
            <a:r>
              <a:rPr lang="it-IT" smtClean="0"/>
              <a:t>dott.for.Maurizio Angotti</a:t>
            </a:r>
            <a:endParaRPr lang="it-IT"/>
          </a:p>
        </p:txBody>
      </p:sp>
      <p:sp>
        <p:nvSpPr>
          <p:cNvPr id="4" name="Segnaposto numero diapositiva 3"/>
          <p:cNvSpPr>
            <a:spLocks noGrp="1"/>
          </p:cNvSpPr>
          <p:nvPr>
            <p:ph type="sldNum" sz="quarter" idx="12"/>
          </p:nvPr>
        </p:nvSpPr>
        <p:spPr/>
        <p:txBody>
          <a:bodyPr/>
          <a:lstStyle/>
          <a:p>
            <a:fld id="{ADDE3A60-E203-4368-903D-DE7CF04A4B8A}" type="slidenum">
              <a:rPr lang="it-IT" smtClean="0"/>
              <a:t>30</a:t>
            </a:fld>
            <a:endParaRPr lang="it-IT"/>
          </a:p>
        </p:txBody>
      </p:sp>
    </p:spTree>
    <p:extLst>
      <p:ext uri="{BB962C8B-B14F-4D97-AF65-F5344CB8AC3E}">
        <p14:creationId xmlns:p14="http://schemas.microsoft.com/office/powerpoint/2010/main" val="170996822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539552" y="620688"/>
            <a:ext cx="8208912" cy="4247317"/>
          </a:xfrm>
          <a:prstGeom prst="rect">
            <a:avLst/>
          </a:prstGeom>
        </p:spPr>
        <p:txBody>
          <a:bodyPr wrap="square">
            <a:spAutoFit/>
          </a:bodyPr>
          <a:lstStyle/>
          <a:p>
            <a:pPr algn="ctr"/>
            <a:r>
              <a:rPr lang="it-IT" dirty="0">
                <a:solidFill>
                  <a:srgbClr val="FF0000"/>
                </a:solidFill>
              </a:rPr>
              <a:t>Art. 8</a:t>
            </a:r>
          </a:p>
          <a:p>
            <a:pPr algn="ctr"/>
            <a:r>
              <a:rPr lang="it-IT" dirty="0">
                <a:solidFill>
                  <a:srgbClr val="FF0000"/>
                </a:solidFill>
              </a:rPr>
              <a:t>(Preparazione e somministrazione di alimenti</a:t>
            </a:r>
          </a:p>
          <a:p>
            <a:pPr algn="ctr"/>
            <a:r>
              <a:rPr lang="it-IT" dirty="0">
                <a:solidFill>
                  <a:srgbClr val="FF0000"/>
                </a:solidFill>
              </a:rPr>
              <a:t>a base di funghi negli esercizi pubblici)</a:t>
            </a:r>
          </a:p>
          <a:p>
            <a:endParaRPr lang="it-IT" dirty="0" smtClean="0">
              <a:solidFill>
                <a:srgbClr val="FF0000"/>
              </a:solidFill>
            </a:endParaRPr>
          </a:p>
          <a:p>
            <a:r>
              <a:rPr lang="it-IT" dirty="0" smtClean="0">
                <a:solidFill>
                  <a:srgbClr val="FF0000"/>
                </a:solidFill>
              </a:rPr>
              <a:t>1</a:t>
            </a:r>
            <a:r>
              <a:rPr lang="it-IT" dirty="0">
                <a:solidFill>
                  <a:srgbClr val="FF0000"/>
                </a:solidFill>
              </a:rPr>
              <a:t>. </a:t>
            </a:r>
            <a:r>
              <a:rPr lang="it-IT" dirty="0" smtClean="0">
                <a:solidFill>
                  <a:srgbClr val="FF0000"/>
                </a:solidFill>
              </a:rPr>
              <a:t>Per </a:t>
            </a:r>
            <a:r>
              <a:rPr lang="it-IT" dirty="0">
                <a:solidFill>
                  <a:srgbClr val="FF0000"/>
                </a:solidFill>
              </a:rPr>
              <a:t>la preparazione di alimenti con funghi epigei freschi spontanei e coltivati, secchi </a:t>
            </a:r>
            <a:r>
              <a:rPr lang="it-IT" dirty="0" smtClean="0">
                <a:solidFill>
                  <a:srgbClr val="FF0000"/>
                </a:solidFill>
              </a:rPr>
              <a:t>o altrimenti </a:t>
            </a:r>
            <a:r>
              <a:rPr lang="it-IT" dirty="0">
                <a:solidFill>
                  <a:srgbClr val="FF0000"/>
                </a:solidFill>
              </a:rPr>
              <a:t>lavorati, gli esercizi di preparazione e somministrazione dei medesimi </a:t>
            </a:r>
            <a:r>
              <a:rPr lang="it-IT" dirty="0" smtClean="0">
                <a:solidFill>
                  <a:srgbClr val="FF0000"/>
                </a:solidFill>
              </a:rPr>
              <a:t>devono utilizzare </a:t>
            </a:r>
            <a:r>
              <a:rPr lang="it-IT" dirty="0">
                <a:solidFill>
                  <a:srgbClr val="FF0000"/>
                </a:solidFill>
              </a:rPr>
              <a:t>esclusivamente le specie indicate negli allegati del D.P.R. 14 luglio 1995, n. 376 </a:t>
            </a:r>
            <a:r>
              <a:rPr lang="it-IT" dirty="0" smtClean="0">
                <a:solidFill>
                  <a:srgbClr val="FF0000"/>
                </a:solidFill>
              </a:rPr>
              <a:t>e successive </a:t>
            </a:r>
            <a:r>
              <a:rPr lang="it-IT" dirty="0">
                <a:solidFill>
                  <a:srgbClr val="FF0000"/>
                </a:solidFill>
              </a:rPr>
              <a:t>modificazioni ed integrazioni o appartenenti alle specie commercializzabili </a:t>
            </a:r>
            <a:r>
              <a:rPr lang="it-IT" dirty="0" smtClean="0">
                <a:solidFill>
                  <a:srgbClr val="FF0000"/>
                </a:solidFill>
              </a:rPr>
              <a:t>allo stato </a:t>
            </a:r>
            <a:r>
              <a:rPr lang="it-IT" dirty="0">
                <a:solidFill>
                  <a:srgbClr val="FF0000"/>
                </a:solidFill>
              </a:rPr>
              <a:t>fresco indicate nell'allegato C) della presente legge.</a:t>
            </a:r>
          </a:p>
          <a:p>
            <a:r>
              <a:rPr lang="it-IT" dirty="0">
                <a:solidFill>
                  <a:srgbClr val="FF0000"/>
                </a:solidFill>
              </a:rPr>
              <a:t>2. I titolari degli esercizi di cui al precedente comma, che utilizzano prodotti non</a:t>
            </a:r>
          </a:p>
          <a:p>
            <a:r>
              <a:rPr lang="it-IT" dirty="0">
                <a:solidFill>
                  <a:srgbClr val="FF0000"/>
                </a:solidFill>
              </a:rPr>
              <a:t>preconfezionati all'origine, devono essere in possesso dell'attestato di idoneità alla</a:t>
            </a:r>
          </a:p>
          <a:p>
            <a:r>
              <a:rPr lang="it-IT" dirty="0">
                <a:solidFill>
                  <a:srgbClr val="FF0000"/>
                </a:solidFill>
              </a:rPr>
              <a:t>identificazione delle specie fungine di cui all'articolo 7, comma 3 o, in mancanza, </a:t>
            </a:r>
            <a:r>
              <a:rPr lang="it-IT" dirty="0" smtClean="0">
                <a:solidFill>
                  <a:srgbClr val="FF0000"/>
                </a:solidFill>
              </a:rPr>
              <a:t>devono approvvigionarsi </a:t>
            </a:r>
            <a:r>
              <a:rPr lang="it-IT" dirty="0">
                <a:solidFill>
                  <a:srgbClr val="FF0000"/>
                </a:solidFill>
              </a:rPr>
              <a:t>esclusivamente da ditte autorizzate, ai sensi dell'articolo 7, commi 3 e </a:t>
            </a:r>
            <a:r>
              <a:rPr lang="it-IT" dirty="0" smtClean="0">
                <a:solidFill>
                  <a:srgbClr val="FF0000"/>
                </a:solidFill>
              </a:rPr>
              <a:t>4, ovvero </a:t>
            </a:r>
            <a:r>
              <a:rPr lang="it-IT" dirty="0">
                <a:solidFill>
                  <a:srgbClr val="FF0000"/>
                </a:solidFill>
              </a:rPr>
              <a:t>utilizzare esclusivamente prodotti certificati da un micologo di cui al DM 686/1996. "</a:t>
            </a:r>
          </a:p>
        </p:txBody>
      </p:sp>
      <p:sp>
        <p:nvSpPr>
          <p:cNvPr id="3" name="Segnaposto piè di pagina 2"/>
          <p:cNvSpPr>
            <a:spLocks noGrp="1"/>
          </p:cNvSpPr>
          <p:nvPr>
            <p:ph type="ftr" sz="quarter" idx="11"/>
          </p:nvPr>
        </p:nvSpPr>
        <p:spPr/>
        <p:txBody>
          <a:bodyPr/>
          <a:lstStyle/>
          <a:p>
            <a:r>
              <a:rPr lang="it-IT" smtClean="0"/>
              <a:t>dott.for.Maurizio Angotti</a:t>
            </a:r>
            <a:endParaRPr lang="it-IT"/>
          </a:p>
        </p:txBody>
      </p:sp>
      <p:sp>
        <p:nvSpPr>
          <p:cNvPr id="4" name="Segnaposto numero diapositiva 3"/>
          <p:cNvSpPr>
            <a:spLocks noGrp="1"/>
          </p:cNvSpPr>
          <p:nvPr>
            <p:ph type="sldNum" sz="quarter" idx="12"/>
          </p:nvPr>
        </p:nvSpPr>
        <p:spPr/>
        <p:txBody>
          <a:bodyPr/>
          <a:lstStyle/>
          <a:p>
            <a:fld id="{ADDE3A60-E203-4368-903D-DE7CF04A4B8A}" type="slidenum">
              <a:rPr lang="it-IT" smtClean="0"/>
              <a:t>31</a:t>
            </a:fld>
            <a:endParaRPr lang="it-IT"/>
          </a:p>
        </p:txBody>
      </p:sp>
    </p:spTree>
    <p:extLst>
      <p:ext uri="{BB962C8B-B14F-4D97-AF65-F5344CB8AC3E}">
        <p14:creationId xmlns:p14="http://schemas.microsoft.com/office/powerpoint/2010/main" val="341946596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Art. 9 Abrogato</a:t>
            </a:r>
            <a:endParaRPr lang="it-IT" dirty="0"/>
          </a:p>
        </p:txBody>
      </p:sp>
      <p:sp>
        <p:nvSpPr>
          <p:cNvPr id="3" name="Segnaposto piè di pagina 2"/>
          <p:cNvSpPr>
            <a:spLocks noGrp="1"/>
          </p:cNvSpPr>
          <p:nvPr>
            <p:ph type="ftr" sz="quarter" idx="11"/>
          </p:nvPr>
        </p:nvSpPr>
        <p:spPr/>
        <p:txBody>
          <a:bodyPr/>
          <a:lstStyle/>
          <a:p>
            <a:r>
              <a:rPr lang="it-IT" smtClean="0"/>
              <a:t>dott.for.Maurizio Angotti</a:t>
            </a:r>
            <a:endParaRPr lang="it-IT"/>
          </a:p>
        </p:txBody>
      </p:sp>
      <p:sp>
        <p:nvSpPr>
          <p:cNvPr id="4" name="Segnaposto numero diapositiva 3"/>
          <p:cNvSpPr>
            <a:spLocks noGrp="1"/>
          </p:cNvSpPr>
          <p:nvPr>
            <p:ph type="sldNum" sz="quarter" idx="12"/>
          </p:nvPr>
        </p:nvSpPr>
        <p:spPr/>
        <p:txBody>
          <a:bodyPr/>
          <a:lstStyle/>
          <a:p>
            <a:fld id="{ADDE3A60-E203-4368-903D-DE7CF04A4B8A}" type="slidenum">
              <a:rPr lang="it-IT" smtClean="0"/>
              <a:t>32</a:t>
            </a:fld>
            <a:endParaRPr lang="it-IT"/>
          </a:p>
        </p:txBody>
      </p:sp>
    </p:spTree>
    <p:extLst>
      <p:ext uri="{BB962C8B-B14F-4D97-AF65-F5344CB8AC3E}">
        <p14:creationId xmlns:p14="http://schemas.microsoft.com/office/powerpoint/2010/main" val="185981772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755576" y="260648"/>
            <a:ext cx="7776864" cy="6740307"/>
          </a:xfrm>
          <a:prstGeom prst="rect">
            <a:avLst/>
          </a:prstGeom>
        </p:spPr>
        <p:txBody>
          <a:bodyPr wrap="square">
            <a:spAutoFit/>
          </a:bodyPr>
          <a:lstStyle/>
          <a:p>
            <a:pPr algn="ctr"/>
            <a:r>
              <a:rPr lang="it-IT" dirty="0"/>
              <a:t>Art. 10</a:t>
            </a:r>
          </a:p>
          <a:p>
            <a:pPr algn="ctr"/>
            <a:r>
              <a:rPr lang="it-IT" dirty="0"/>
              <a:t>Comitato tecnico</a:t>
            </a:r>
          </a:p>
          <a:p>
            <a:r>
              <a:rPr lang="it-IT" dirty="0"/>
              <a:t>1. È istituito il Comitato tecnico per la difesa del patrimonio naturalistico e fungino della Calabria.</a:t>
            </a:r>
          </a:p>
          <a:p>
            <a:r>
              <a:rPr lang="it-IT" dirty="0"/>
              <a:t>2. Il Comitato ha autonoma potestà di indagine e di proposta nella materia oggetto della presente legge e in riferimento alle norme stabilite dalla legge 23 agosto 1993 n. 352 e del DPR 14 luglio 1995 n. 376.</a:t>
            </a:r>
          </a:p>
          <a:p>
            <a:r>
              <a:rPr lang="it-IT" dirty="0"/>
              <a:t>3. Il Comitato tecnico è composto da:</a:t>
            </a:r>
          </a:p>
          <a:p>
            <a:r>
              <a:rPr lang="it-IT" dirty="0"/>
              <a:t>a) un Dirigente regionale delegato dall’Assessorato regionale all’Agricoltura;</a:t>
            </a:r>
          </a:p>
          <a:p>
            <a:r>
              <a:rPr lang="it-IT" dirty="0"/>
              <a:t>b) un Dirigente regionale delegato dall’Assessorato regionale alle Foreste;</a:t>
            </a:r>
          </a:p>
          <a:p>
            <a:r>
              <a:rPr lang="it-IT" dirty="0"/>
              <a:t>c) un Dirigente regionale delegato dall’Assessorato regionale all’Ambiente;</a:t>
            </a:r>
          </a:p>
          <a:p>
            <a:r>
              <a:rPr lang="it-IT" dirty="0"/>
              <a:t>d) un Dirigente regionale delegato dall’Assessorato regionale alla Sanità;</a:t>
            </a:r>
          </a:p>
          <a:p>
            <a:r>
              <a:rPr lang="it-IT" dirty="0">
                <a:solidFill>
                  <a:srgbClr val="FF0000"/>
                </a:solidFill>
              </a:rPr>
              <a:t>e) un rappresentante designato dalle Associazioni micologiche iscritte all’Albo regionale;</a:t>
            </a:r>
          </a:p>
          <a:p>
            <a:r>
              <a:rPr lang="it-IT" dirty="0"/>
              <a:t>f) un rappresentante dell’Orto botanico dell’Università;</a:t>
            </a:r>
          </a:p>
          <a:p>
            <a:r>
              <a:rPr lang="it-IT" dirty="0"/>
              <a:t>g) un rappresentante del Corpo forestale dello Stato;</a:t>
            </a:r>
          </a:p>
          <a:p>
            <a:r>
              <a:rPr lang="it-IT" dirty="0"/>
              <a:t>h) il Presidente della confederazione micologica calabrese o suo delegato;</a:t>
            </a:r>
          </a:p>
          <a:p>
            <a:r>
              <a:rPr lang="it-IT" dirty="0"/>
              <a:t>i) il Presidente dell’UNCEM o suo delegato;</a:t>
            </a:r>
          </a:p>
          <a:p>
            <a:r>
              <a:rPr lang="it-IT" dirty="0"/>
              <a:t>j) un rappresentante della facoltà di Scienze agrarie e forestali; funge da segretario un funzionario dell’Assessorato all’Agricoltura.</a:t>
            </a:r>
          </a:p>
          <a:p>
            <a:r>
              <a:rPr lang="it-IT" dirty="0"/>
              <a:t>4. Il Comitato è nominato con decreto del Presidente della Giunta regionale, su proposta dell’Assessore all’Agricoltura.</a:t>
            </a:r>
          </a:p>
          <a:p>
            <a:r>
              <a:rPr lang="it-IT" dirty="0"/>
              <a:t>5. Ai componenti il Comitato è riconosciuto il rimborso spese e un gettone di presenza fissato in lire 100.000 (euro 51,64) per ogni seduta</a:t>
            </a:r>
            <a:r>
              <a:rPr lang="it-IT" dirty="0" smtClean="0"/>
              <a:t>.</a:t>
            </a:r>
            <a:endParaRPr lang="it-IT" dirty="0"/>
          </a:p>
        </p:txBody>
      </p:sp>
      <p:sp>
        <p:nvSpPr>
          <p:cNvPr id="3" name="Segnaposto piè di pagina 2"/>
          <p:cNvSpPr>
            <a:spLocks noGrp="1"/>
          </p:cNvSpPr>
          <p:nvPr>
            <p:ph type="ftr" sz="quarter" idx="11"/>
          </p:nvPr>
        </p:nvSpPr>
        <p:spPr/>
        <p:txBody>
          <a:bodyPr/>
          <a:lstStyle/>
          <a:p>
            <a:r>
              <a:rPr lang="it-IT" smtClean="0"/>
              <a:t>dott.for.Maurizio Angotti</a:t>
            </a:r>
            <a:endParaRPr lang="it-IT"/>
          </a:p>
        </p:txBody>
      </p:sp>
      <p:sp>
        <p:nvSpPr>
          <p:cNvPr id="4" name="Segnaposto numero diapositiva 3"/>
          <p:cNvSpPr>
            <a:spLocks noGrp="1"/>
          </p:cNvSpPr>
          <p:nvPr>
            <p:ph type="sldNum" sz="quarter" idx="12"/>
          </p:nvPr>
        </p:nvSpPr>
        <p:spPr/>
        <p:txBody>
          <a:bodyPr/>
          <a:lstStyle/>
          <a:p>
            <a:fld id="{ADDE3A60-E203-4368-903D-DE7CF04A4B8A}" type="slidenum">
              <a:rPr lang="it-IT" smtClean="0"/>
              <a:t>33</a:t>
            </a:fld>
            <a:endParaRPr lang="it-IT"/>
          </a:p>
        </p:txBody>
      </p:sp>
    </p:spTree>
    <p:extLst>
      <p:ext uri="{BB962C8B-B14F-4D97-AF65-F5344CB8AC3E}">
        <p14:creationId xmlns:p14="http://schemas.microsoft.com/office/powerpoint/2010/main" val="246042366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907704" y="1481301"/>
            <a:ext cx="6264696" cy="3970318"/>
          </a:xfrm>
          <a:prstGeom prst="rect">
            <a:avLst/>
          </a:prstGeom>
        </p:spPr>
        <p:txBody>
          <a:bodyPr wrap="square">
            <a:spAutoFit/>
          </a:bodyPr>
          <a:lstStyle/>
          <a:p>
            <a:pPr algn="ctr"/>
            <a:r>
              <a:rPr lang="it-IT" dirty="0"/>
              <a:t>Art. 11</a:t>
            </a:r>
          </a:p>
          <a:p>
            <a:pPr algn="ctr"/>
            <a:r>
              <a:rPr lang="it-IT" dirty="0"/>
              <a:t>Ricerca Scientifica e Corsi di formazione</a:t>
            </a:r>
          </a:p>
          <a:p>
            <a:endParaRPr lang="it-IT" dirty="0" smtClean="0"/>
          </a:p>
          <a:p>
            <a:r>
              <a:rPr lang="it-IT" dirty="0" smtClean="0"/>
              <a:t>1</a:t>
            </a:r>
            <a:r>
              <a:rPr lang="it-IT" dirty="0"/>
              <a:t>. La Regione promuove iniziative finalizzate a favorire l’acquisizione di dati a scopi didattici e scientifici finanziando appositi progetti di ricerca.</a:t>
            </a:r>
          </a:p>
          <a:p>
            <a:endParaRPr lang="it-IT" dirty="0" smtClean="0"/>
          </a:p>
          <a:p>
            <a:r>
              <a:rPr lang="it-IT" dirty="0" smtClean="0"/>
              <a:t>2</a:t>
            </a:r>
            <a:r>
              <a:rPr lang="it-IT" dirty="0"/>
              <a:t>. La Regione promuove, altresì, corsi di formazione professionale in materia micologica, convegni di studio e iniziative tendenti ad approfondire la conservazione e la tutela ambientale in relazione alla raccolta dei funghi epigei, nonché alla tutela della flora </a:t>
            </a:r>
            <a:r>
              <a:rPr lang="it-IT" dirty="0" smtClean="0"/>
              <a:t>fungina </a:t>
            </a:r>
            <a:r>
              <a:rPr lang="it-IT" dirty="0" smtClean="0">
                <a:solidFill>
                  <a:srgbClr val="FF0000"/>
                </a:solidFill>
              </a:rPr>
              <a:t>anche in riferimento </a:t>
            </a:r>
            <a:r>
              <a:rPr lang="it-IT" dirty="0">
                <a:solidFill>
                  <a:srgbClr val="FF0000"/>
                </a:solidFill>
              </a:rPr>
              <a:t>all'articolo 10 della legge 352/93."</a:t>
            </a:r>
          </a:p>
          <a:p>
            <a:endParaRPr lang="it-IT" dirty="0">
              <a:solidFill>
                <a:srgbClr val="FF0000"/>
              </a:solidFill>
            </a:endParaRPr>
          </a:p>
        </p:txBody>
      </p:sp>
      <p:sp>
        <p:nvSpPr>
          <p:cNvPr id="3" name="Segnaposto piè di pagina 2"/>
          <p:cNvSpPr>
            <a:spLocks noGrp="1"/>
          </p:cNvSpPr>
          <p:nvPr>
            <p:ph type="ftr" sz="quarter" idx="11"/>
          </p:nvPr>
        </p:nvSpPr>
        <p:spPr/>
        <p:txBody>
          <a:bodyPr/>
          <a:lstStyle/>
          <a:p>
            <a:r>
              <a:rPr lang="it-IT" smtClean="0"/>
              <a:t>dott.for.Maurizio Angotti</a:t>
            </a:r>
            <a:endParaRPr lang="it-IT"/>
          </a:p>
        </p:txBody>
      </p:sp>
      <p:sp>
        <p:nvSpPr>
          <p:cNvPr id="4" name="Segnaposto numero diapositiva 3"/>
          <p:cNvSpPr>
            <a:spLocks noGrp="1"/>
          </p:cNvSpPr>
          <p:nvPr>
            <p:ph type="sldNum" sz="quarter" idx="12"/>
          </p:nvPr>
        </p:nvSpPr>
        <p:spPr/>
        <p:txBody>
          <a:bodyPr/>
          <a:lstStyle/>
          <a:p>
            <a:fld id="{ADDE3A60-E203-4368-903D-DE7CF04A4B8A}" type="slidenum">
              <a:rPr lang="it-IT" smtClean="0"/>
              <a:t>34</a:t>
            </a:fld>
            <a:endParaRPr lang="it-IT"/>
          </a:p>
        </p:txBody>
      </p:sp>
    </p:spTree>
    <p:extLst>
      <p:ext uri="{BB962C8B-B14F-4D97-AF65-F5344CB8AC3E}">
        <p14:creationId xmlns:p14="http://schemas.microsoft.com/office/powerpoint/2010/main" val="236659953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0" y="-171399"/>
            <a:ext cx="8820472" cy="6463308"/>
          </a:xfrm>
          <a:prstGeom prst="rect">
            <a:avLst/>
          </a:prstGeom>
        </p:spPr>
        <p:txBody>
          <a:bodyPr wrap="square">
            <a:spAutoFit/>
          </a:bodyPr>
          <a:lstStyle/>
          <a:p>
            <a:pPr algn="ctr"/>
            <a:endParaRPr lang="it-IT" sz="1400" dirty="0" smtClean="0">
              <a:solidFill>
                <a:srgbClr val="FF0000"/>
              </a:solidFill>
            </a:endParaRPr>
          </a:p>
          <a:p>
            <a:pPr algn="ctr"/>
            <a:r>
              <a:rPr lang="it-IT" sz="1600" dirty="0" smtClean="0">
                <a:solidFill>
                  <a:srgbClr val="FF0000"/>
                </a:solidFill>
              </a:rPr>
              <a:t>Art</a:t>
            </a:r>
            <a:r>
              <a:rPr lang="it-IT" sz="1600" dirty="0">
                <a:solidFill>
                  <a:srgbClr val="FF0000"/>
                </a:solidFill>
              </a:rPr>
              <a:t>. 12</a:t>
            </a:r>
          </a:p>
          <a:p>
            <a:pPr algn="ctr"/>
            <a:endParaRPr lang="it-IT" sz="1600" dirty="0" smtClean="0">
              <a:solidFill>
                <a:srgbClr val="FF0000"/>
              </a:solidFill>
            </a:endParaRPr>
          </a:p>
          <a:p>
            <a:pPr algn="ctr"/>
            <a:r>
              <a:rPr lang="it-IT" sz="1600" dirty="0" smtClean="0">
                <a:solidFill>
                  <a:srgbClr val="FF0000"/>
                </a:solidFill>
              </a:rPr>
              <a:t>(</a:t>
            </a:r>
            <a:r>
              <a:rPr lang="it-IT" sz="1600" dirty="0">
                <a:solidFill>
                  <a:srgbClr val="FF0000"/>
                </a:solidFill>
              </a:rPr>
              <a:t>Ispettorati Micologici)</a:t>
            </a:r>
          </a:p>
          <a:p>
            <a:pPr algn="just"/>
            <a:endParaRPr lang="it-IT" sz="1600" dirty="0" smtClean="0"/>
          </a:p>
          <a:p>
            <a:pPr algn="just"/>
            <a:r>
              <a:rPr lang="it-IT" sz="1600" dirty="0" smtClean="0"/>
              <a:t>1</a:t>
            </a:r>
            <a:r>
              <a:rPr lang="it-IT" sz="1600" dirty="0"/>
              <a:t>. Ciascuna Azienda Sanitaria, entro 6 (sei) mesi dall'entrata in vigore della presente legge,</a:t>
            </a:r>
          </a:p>
          <a:p>
            <a:pPr algn="just"/>
            <a:r>
              <a:rPr lang="it-IT" sz="1600" dirty="0"/>
              <a:t>istituisce un unico Ispettorato Micologico, strutturato in uno o più centri di controllo</a:t>
            </a:r>
          </a:p>
          <a:p>
            <a:pPr algn="just"/>
            <a:r>
              <a:rPr lang="it-IT" sz="1600" dirty="0"/>
              <a:t>micologico e dotato di un proprio organico, costituito da personale dipendente in possesso</a:t>
            </a:r>
          </a:p>
          <a:p>
            <a:pPr algn="just"/>
            <a:r>
              <a:rPr lang="it-IT" sz="1600" dirty="0"/>
              <a:t>della qualifica di tecnico della prevenzione e da personale in possesso dell'attestato di</a:t>
            </a:r>
          </a:p>
          <a:p>
            <a:pPr algn="just"/>
            <a:r>
              <a:rPr lang="it-IT" sz="1600" dirty="0"/>
              <a:t>micologo, rilasciato ai sensi del decreto del Ministro della Sanità 29 novembre 1996 n. 686,</a:t>
            </a:r>
          </a:p>
          <a:p>
            <a:pPr algn="just"/>
            <a:r>
              <a:rPr lang="it-IT" sz="1600" dirty="0"/>
              <a:t>di cui almeno 1 (uno) munito di una delle seguenti lauree: medicina e chirurgia; chimica;</a:t>
            </a:r>
          </a:p>
          <a:p>
            <a:pPr algn="just"/>
            <a:r>
              <a:rPr lang="it-IT" sz="1600" dirty="0"/>
              <a:t>scienze agrarie e forestali; scienze biologiche; scienze naturali; scienze e </a:t>
            </a:r>
            <a:r>
              <a:rPr lang="it-IT" sz="1600" dirty="0" smtClean="0"/>
              <a:t>tecnologie alimentari</a:t>
            </a:r>
            <a:r>
              <a:rPr lang="it-IT" sz="1600" dirty="0"/>
              <a:t>, scienze farmaceutiche.</a:t>
            </a:r>
          </a:p>
          <a:p>
            <a:pPr algn="just"/>
            <a:r>
              <a:rPr lang="it-IT" sz="1600" dirty="0"/>
              <a:t>2. I compiti dell'Ispettorato Micologico, da estrinsecarsi con continuità al fine di tutelare</a:t>
            </a:r>
          </a:p>
          <a:p>
            <a:pPr algn="just"/>
            <a:r>
              <a:rPr lang="it-IT" sz="1600" dirty="0"/>
              <a:t>efficacemente la salute pubblica, sono i seguenti:</a:t>
            </a:r>
          </a:p>
          <a:p>
            <a:pPr algn="just"/>
            <a:r>
              <a:rPr lang="it-IT" sz="1600" dirty="0"/>
              <a:t>a) interventi di educazione e sensibilizzazione rivolti a gruppi di popolazione per la</a:t>
            </a:r>
          </a:p>
          <a:p>
            <a:pPr algn="just"/>
            <a:r>
              <a:rPr lang="it-IT" sz="1600" dirty="0"/>
              <a:t>prevenzione delle intossicazioni;</a:t>
            </a:r>
          </a:p>
          <a:p>
            <a:pPr algn="just"/>
            <a:r>
              <a:rPr lang="it-IT" sz="1600" dirty="0"/>
              <a:t>b) organizzazione dei corsi per la preparazione finalizzata al conseguimento dell'attestato di</a:t>
            </a:r>
          </a:p>
          <a:p>
            <a:pPr algn="just"/>
            <a:r>
              <a:rPr lang="it-IT" sz="1600" dirty="0"/>
              <a:t>idoneità alla identificazione delle specie fungine di cui all'articolo 7, comma 3. Le modalità</a:t>
            </a:r>
          </a:p>
          <a:p>
            <a:pPr algn="just"/>
            <a:r>
              <a:rPr lang="it-IT" sz="1600" dirty="0"/>
              <a:t>ed i programmi per l'organizzazione di tali corsi sono definiti dalla Giunta regionale con</a:t>
            </a:r>
          </a:p>
          <a:p>
            <a:pPr algn="just"/>
            <a:r>
              <a:rPr lang="it-IT" sz="1600" dirty="0"/>
              <a:t>apposito atto deliberativo, su proposta del Comitato Tecnico di cui all'articolo 10;</a:t>
            </a:r>
          </a:p>
          <a:p>
            <a:pPr algn="just"/>
            <a:r>
              <a:rPr lang="it-IT" sz="1600" dirty="0"/>
              <a:t>c) svolgimento degli esami per il rilascio degli attestati di idoneità alla identificazione delle</a:t>
            </a:r>
          </a:p>
          <a:p>
            <a:pPr algn="just"/>
            <a:r>
              <a:rPr lang="it-IT" sz="1600" dirty="0"/>
              <a:t>specie fungine;</a:t>
            </a:r>
          </a:p>
          <a:p>
            <a:pPr algn="just"/>
            <a:r>
              <a:rPr lang="it-IT" sz="1600" dirty="0"/>
              <a:t>d) rilascio della certificazione di commestibilità di cui all'articolo 7, comma 4;</a:t>
            </a:r>
          </a:p>
          <a:p>
            <a:pPr algn="just"/>
            <a:r>
              <a:rPr lang="it-IT" sz="1600" dirty="0"/>
              <a:t>e) consulenza gratuita sulla commestibilità dei funghi raccolti dai privati cittadini e destinati</a:t>
            </a:r>
          </a:p>
          <a:p>
            <a:pPr algn="just"/>
            <a:r>
              <a:rPr lang="it-IT" sz="1600" dirty="0"/>
              <a:t>al consumo diretto</a:t>
            </a:r>
            <a:r>
              <a:rPr lang="it-IT" sz="1600" dirty="0" smtClean="0"/>
              <a:t>;</a:t>
            </a:r>
            <a:endParaRPr lang="it-IT" sz="1600" dirty="0"/>
          </a:p>
        </p:txBody>
      </p:sp>
      <p:sp>
        <p:nvSpPr>
          <p:cNvPr id="3" name="Segnaposto piè di pagina 2"/>
          <p:cNvSpPr>
            <a:spLocks noGrp="1"/>
          </p:cNvSpPr>
          <p:nvPr>
            <p:ph type="ftr" sz="quarter" idx="11"/>
          </p:nvPr>
        </p:nvSpPr>
        <p:spPr/>
        <p:txBody>
          <a:bodyPr/>
          <a:lstStyle/>
          <a:p>
            <a:r>
              <a:rPr lang="it-IT" smtClean="0"/>
              <a:t>dott.for.Maurizio Angotti</a:t>
            </a:r>
            <a:endParaRPr lang="it-IT"/>
          </a:p>
        </p:txBody>
      </p:sp>
      <p:sp>
        <p:nvSpPr>
          <p:cNvPr id="4" name="Segnaposto numero diapositiva 3"/>
          <p:cNvSpPr>
            <a:spLocks noGrp="1"/>
          </p:cNvSpPr>
          <p:nvPr>
            <p:ph type="sldNum" sz="quarter" idx="12"/>
          </p:nvPr>
        </p:nvSpPr>
        <p:spPr/>
        <p:txBody>
          <a:bodyPr/>
          <a:lstStyle/>
          <a:p>
            <a:fld id="{ADDE3A60-E203-4368-903D-DE7CF04A4B8A}" type="slidenum">
              <a:rPr lang="it-IT" smtClean="0"/>
              <a:t>35</a:t>
            </a:fld>
            <a:endParaRPr lang="it-IT"/>
          </a:p>
        </p:txBody>
      </p:sp>
    </p:spTree>
    <p:extLst>
      <p:ext uri="{BB962C8B-B14F-4D97-AF65-F5344CB8AC3E}">
        <p14:creationId xmlns:p14="http://schemas.microsoft.com/office/powerpoint/2010/main" val="45804317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79512" y="260648"/>
            <a:ext cx="8784976" cy="5909310"/>
          </a:xfrm>
          <a:prstGeom prst="rect">
            <a:avLst/>
          </a:prstGeom>
        </p:spPr>
        <p:txBody>
          <a:bodyPr wrap="square">
            <a:spAutoFit/>
          </a:bodyPr>
          <a:lstStyle/>
          <a:p>
            <a:pPr algn="just"/>
            <a:endParaRPr lang="it-IT" dirty="0" smtClean="0"/>
          </a:p>
          <a:p>
            <a:pPr lvl="0" algn="just"/>
            <a:r>
              <a:rPr lang="it-IT" dirty="0">
                <a:solidFill>
                  <a:srgbClr val="2F2B20"/>
                </a:solidFill>
              </a:rPr>
              <a:t>f) vigilanza e controllo dei funghi, dal momento della raccolta, alla commercializzazione e</a:t>
            </a:r>
          </a:p>
          <a:p>
            <a:pPr lvl="0" algn="just"/>
            <a:r>
              <a:rPr lang="it-IT" dirty="0">
                <a:solidFill>
                  <a:srgbClr val="2F2B20"/>
                </a:solidFill>
              </a:rPr>
              <a:t>vendita al dettaglio, alle lavorazioni varie, alla somministrazione presso pubblici esercizi;</a:t>
            </a:r>
          </a:p>
          <a:p>
            <a:pPr lvl="0" algn="just"/>
            <a:r>
              <a:rPr lang="it-IT" dirty="0">
                <a:solidFill>
                  <a:srgbClr val="2F2B20"/>
                </a:solidFill>
              </a:rPr>
              <a:t>g) consulenza </a:t>
            </a:r>
            <a:r>
              <a:rPr lang="it-IT" dirty="0" err="1">
                <a:solidFill>
                  <a:srgbClr val="2F2B20"/>
                </a:solidFill>
              </a:rPr>
              <a:t>mico</a:t>
            </a:r>
            <a:r>
              <a:rPr lang="it-IT" dirty="0">
                <a:solidFill>
                  <a:srgbClr val="2F2B20"/>
                </a:solidFill>
              </a:rPr>
              <a:t>-tossicologica per le strutture ospedaliere pubbliche e private e per i</a:t>
            </a:r>
          </a:p>
          <a:p>
            <a:pPr lvl="0" algn="just"/>
            <a:r>
              <a:rPr lang="it-IT" dirty="0">
                <a:solidFill>
                  <a:srgbClr val="2F2B20"/>
                </a:solidFill>
              </a:rPr>
              <a:t>medici di Medicina Generale;</a:t>
            </a:r>
          </a:p>
          <a:p>
            <a:pPr lvl="0" algn="just"/>
            <a:r>
              <a:rPr lang="it-IT" dirty="0">
                <a:solidFill>
                  <a:srgbClr val="2F2B20"/>
                </a:solidFill>
              </a:rPr>
              <a:t>h) servizio di supervisione organizzativa dei corsi e degli esami per il rilascio dell'attestato</a:t>
            </a:r>
          </a:p>
          <a:p>
            <a:pPr lvl="0" algn="just"/>
            <a:r>
              <a:rPr lang="it-IT" dirty="0">
                <a:solidFill>
                  <a:srgbClr val="2F2B20"/>
                </a:solidFill>
              </a:rPr>
              <a:t>per il conseguimento della tessera professionale.</a:t>
            </a:r>
          </a:p>
          <a:p>
            <a:pPr algn="just"/>
            <a:endParaRPr lang="it-IT" dirty="0"/>
          </a:p>
          <a:p>
            <a:pPr algn="just"/>
            <a:r>
              <a:rPr lang="it-IT" dirty="0" smtClean="0"/>
              <a:t>3</a:t>
            </a:r>
            <a:r>
              <a:rPr lang="it-IT" dirty="0"/>
              <a:t>. Al rilascio dell'attestato di idoneità alla identificazione delle specie fungine di cui </a:t>
            </a:r>
            <a:r>
              <a:rPr lang="it-IT" dirty="0" smtClean="0"/>
              <a:t>all'articolo 7</a:t>
            </a:r>
            <a:r>
              <a:rPr lang="it-IT" dirty="0"/>
              <a:t>, comma 3, provvede apposita commissione esaminatrice nominata dai Direttori </a:t>
            </a:r>
            <a:r>
              <a:rPr lang="it-IT" dirty="0" smtClean="0"/>
              <a:t>Generali delle </a:t>
            </a:r>
            <a:r>
              <a:rPr lang="it-IT" dirty="0"/>
              <a:t>Aziende Sanitarie e formata da:</a:t>
            </a:r>
          </a:p>
          <a:p>
            <a:pPr algn="just"/>
            <a:r>
              <a:rPr lang="it-IT" dirty="0"/>
              <a:t>- due micologi segnalati dall'Ispettorato Micologico dall'Azienda Sanitaria, di cui uno con</a:t>
            </a:r>
          </a:p>
          <a:p>
            <a:pPr algn="just"/>
            <a:r>
              <a:rPr lang="it-IT" dirty="0"/>
              <a:t>funzioni di Presidente che abbia competenze in materia di </a:t>
            </a:r>
            <a:r>
              <a:rPr lang="it-IT" dirty="0" err="1"/>
              <a:t>mico</a:t>
            </a:r>
            <a:r>
              <a:rPr lang="it-IT" dirty="0"/>
              <a:t>-tossicologia;</a:t>
            </a:r>
          </a:p>
          <a:p>
            <a:pPr algn="just"/>
            <a:r>
              <a:rPr lang="it-IT" dirty="0"/>
              <a:t>- un Tecnico della Prevenzione in servizio presso il SIAN dall'Azienda Sanitaria, su</a:t>
            </a:r>
          </a:p>
          <a:p>
            <a:pPr algn="just"/>
            <a:r>
              <a:rPr lang="it-IT" dirty="0"/>
              <a:t>segnalazione del rispettivo Responsabile;</a:t>
            </a:r>
          </a:p>
          <a:p>
            <a:pPr algn="just"/>
            <a:r>
              <a:rPr lang="it-IT" dirty="0"/>
              <a:t>- un dipendente dall'Azienda Sanitaria con qualifica amministrativa, su segnalazione del</a:t>
            </a:r>
          </a:p>
          <a:p>
            <a:pPr algn="just"/>
            <a:r>
              <a:rPr lang="it-IT" dirty="0"/>
              <a:t>Responsabile del SIAN, con funzioni di segretario.</a:t>
            </a:r>
          </a:p>
          <a:p>
            <a:pPr algn="just"/>
            <a:endParaRPr lang="it-IT" dirty="0" smtClean="0"/>
          </a:p>
          <a:p>
            <a:pPr algn="just"/>
            <a:r>
              <a:rPr lang="it-IT" dirty="0" smtClean="0"/>
              <a:t>4</a:t>
            </a:r>
            <a:r>
              <a:rPr lang="it-IT" dirty="0"/>
              <a:t>. Il candidato che non viene riconosciuto idoneo non può sostenere un ulteriore esame</a:t>
            </a:r>
          </a:p>
          <a:p>
            <a:pPr algn="just"/>
            <a:r>
              <a:rPr lang="it-IT" dirty="0"/>
              <a:t>prima che siano trascorsi 3 (tre) mesi e, comunque, solo dopo aver frequentato uno dei </a:t>
            </a:r>
            <a:r>
              <a:rPr lang="it-IT" dirty="0" smtClean="0"/>
              <a:t>corsi organizzati </a:t>
            </a:r>
            <a:r>
              <a:rPr lang="it-IT" dirty="0"/>
              <a:t>dall'Azienda Sanitaria. </a:t>
            </a:r>
          </a:p>
        </p:txBody>
      </p:sp>
      <p:sp>
        <p:nvSpPr>
          <p:cNvPr id="3" name="Segnaposto piè di pagina 2"/>
          <p:cNvSpPr>
            <a:spLocks noGrp="1"/>
          </p:cNvSpPr>
          <p:nvPr>
            <p:ph type="ftr" sz="quarter" idx="11"/>
          </p:nvPr>
        </p:nvSpPr>
        <p:spPr/>
        <p:txBody>
          <a:bodyPr/>
          <a:lstStyle/>
          <a:p>
            <a:r>
              <a:rPr lang="it-IT" smtClean="0"/>
              <a:t>dott.for.Maurizio Angotti</a:t>
            </a:r>
            <a:endParaRPr lang="it-IT"/>
          </a:p>
        </p:txBody>
      </p:sp>
      <p:sp>
        <p:nvSpPr>
          <p:cNvPr id="4" name="Segnaposto numero diapositiva 3"/>
          <p:cNvSpPr>
            <a:spLocks noGrp="1"/>
          </p:cNvSpPr>
          <p:nvPr>
            <p:ph type="sldNum" sz="quarter" idx="12"/>
          </p:nvPr>
        </p:nvSpPr>
        <p:spPr/>
        <p:txBody>
          <a:bodyPr/>
          <a:lstStyle/>
          <a:p>
            <a:fld id="{ADDE3A60-E203-4368-903D-DE7CF04A4B8A}" type="slidenum">
              <a:rPr lang="it-IT" smtClean="0"/>
              <a:t>36</a:t>
            </a:fld>
            <a:endParaRPr lang="it-IT"/>
          </a:p>
        </p:txBody>
      </p:sp>
    </p:spTree>
    <p:extLst>
      <p:ext uri="{BB962C8B-B14F-4D97-AF65-F5344CB8AC3E}">
        <p14:creationId xmlns:p14="http://schemas.microsoft.com/office/powerpoint/2010/main" val="102850180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115616" y="1028343"/>
            <a:ext cx="7056784" cy="5355312"/>
          </a:xfrm>
          <a:prstGeom prst="rect">
            <a:avLst/>
          </a:prstGeom>
        </p:spPr>
        <p:txBody>
          <a:bodyPr wrap="square">
            <a:spAutoFit/>
          </a:bodyPr>
          <a:lstStyle/>
          <a:p>
            <a:endParaRPr lang="it-IT" dirty="0" smtClean="0"/>
          </a:p>
          <a:p>
            <a:pPr algn="ctr"/>
            <a:r>
              <a:rPr lang="it-IT" dirty="0"/>
              <a:t>Art. 13</a:t>
            </a:r>
          </a:p>
          <a:p>
            <a:pPr algn="ctr"/>
            <a:r>
              <a:rPr lang="it-IT" dirty="0"/>
              <a:t>Vigilanza</a:t>
            </a:r>
          </a:p>
          <a:p>
            <a:r>
              <a:rPr lang="it-IT" dirty="0">
                <a:solidFill>
                  <a:srgbClr val="FF0000"/>
                </a:solidFill>
              </a:rPr>
              <a:t>1. La vigilanza sull'applicazione del presente titolo è affidata agli Agenti del Corpo </a:t>
            </a:r>
            <a:r>
              <a:rPr lang="it-IT" dirty="0" smtClean="0">
                <a:solidFill>
                  <a:srgbClr val="FF0000"/>
                </a:solidFill>
              </a:rPr>
              <a:t>forestale dello </a:t>
            </a:r>
            <a:r>
              <a:rPr lang="it-IT" dirty="0">
                <a:solidFill>
                  <a:srgbClr val="FF0000"/>
                </a:solidFill>
              </a:rPr>
              <a:t>Stato, ai Tecnici della Prevenzione delle Aziende Sanitarie, ai Micologi delle </a:t>
            </a:r>
            <a:r>
              <a:rPr lang="it-IT" dirty="0" smtClean="0">
                <a:solidFill>
                  <a:srgbClr val="FF0000"/>
                </a:solidFill>
              </a:rPr>
              <a:t>Aziende Sanitarie </a:t>
            </a:r>
            <a:r>
              <a:rPr lang="it-IT" dirty="0">
                <a:solidFill>
                  <a:srgbClr val="FF0000"/>
                </a:solidFill>
              </a:rPr>
              <a:t>in possesso della qualifica di polizia giudiziaria, ai Nuclei Antisofisticazione e </a:t>
            </a:r>
            <a:r>
              <a:rPr lang="it-IT" dirty="0" smtClean="0">
                <a:solidFill>
                  <a:srgbClr val="FF0000"/>
                </a:solidFill>
              </a:rPr>
              <a:t>Sanità dell'Arma </a:t>
            </a:r>
            <a:r>
              <a:rPr lang="it-IT" dirty="0">
                <a:solidFill>
                  <a:srgbClr val="FF0000"/>
                </a:solidFill>
              </a:rPr>
              <a:t>dei Carabinieri, alle Guardie giurate micologiche volontarie nominate dal </a:t>
            </a:r>
            <a:r>
              <a:rPr lang="it-IT" dirty="0" smtClean="0">
                <a:solidFill>
                  <a:srgbClr val="FF0000"/>
                </a:solidFill>
              </a:rPr>
              <a:t>Prefetto su </a:t>
            </a:r>
            <a:r>
              <a:rPr lang="it-IT" dirty="0">
                <a:solidFill>
                  <a:srgbClr val="FF0000"/>
                </a:solidFill>
              </a:rPr>
              <a:t>indicazione delle Associazioni micologiche iscritte all'Albo regionale, alle </a:t>
            </a:r>
            <a:r>
              <a:rPr lang="it-IT" dirty="0" smtClean="0">
                <a:solidFill>
                  <a:srgbClr val="FF0000"/>
                </a:solidFill>
              </a:rPr>
              <a:t>Guardie ecologiche</a:t>
            </a:r>
            <a:r>
              <a:rPr lang="it-IT" dirty="0">
                <a:solidFill>
                  <a:srgbClr val="FF0000"/>
                </a:solidFill>
              </a:rPr>
              <a:t>, alle Guardie venatorie provinciali, agli Organi di polizia urbana e rurale, </a:t>
            </a:r>
            <a:r>
              <a:rPr lang="it-IT" dirty="0" smtClean="0">
                <a:solidFill>
                  <a:srgbClr val="FF0000"/>
                </a:solidFill>
              </a:rPr>
              <a:t>alle Guardie </a:t>
            </a:r>
            <a:r>
              <a:rPr lang="it-IT" dirty="0">
                <a:solidFill>
                  <a:srgbClr val="FF0000"/>
                </a:solidFill>
              </a:rPr>
              <a:t>giurate campestri, agli Agenti di custodia dei consorzi forestali e delle </a:t>
            </a:r>
            <a:r>
              <a:rPr lang="it-IT" dirty="0" smtClean="0">
                <a:solidFill>
                  <a:srgbClr val="FF0000"/>
                </a:solidFill>
              </a:rPr>
              <a:t>Aziende speciali </a:t>
            </a:r>
            <a:r>
              <a:rPr lang="it-IT" dirty="0">
                <a:solidFill>
                  <a:srgbClr val="FF0000"/>
                </a:solidFill>
              </a:rPr>
              <a:t>e della polizia provinciale."</a:t>
            </a:r>
          </a:p>
          <a:p>
            <a:r>
              <a:rPr lang="it-IT" dirty="0" smtClean="0"/>
              <a:t>2</a:t>
            </a:r>
            <a:r>
              <a:rPr lang="it-IT" dirty="0"/>
              <a:t>. Le Guardie giurate dovranno rispondere ai requisiti determinati dall’articolo 138 del Testo Unico della Legge di Pubblica Sicurezza, approvato con Regio Decreto 19/6/1931 n. 773, e prestare giuramento davanti al Prefetto.</a:t>
            </a:r>
          </a:p>
          <a:p>
            <a:r>
              <a:rPr lang="it-IT" dirty="0"/>
              <a:t>3. Nelle aree protette nazionali e regionali la vigilanza è svolta con il coordinamento degli Enti di gestione</a:t>
            </a:r>
            <a:r>
              <a:rPr lang="it-IT" dirty="0" smtClean="0"/>
              <a:t>.</a:t>
            </a:r>
            <a:endParaRPr lang="it-IT" dirty="0"/>
          </a:p>
        </p:txBody>
      </p:sp>
      <p:sp>
        <p:nvSpPr>
          <p:cNvPr id="3" name="Segnaposto piè di pagina 2"/>
          <p:cNvSpPr>
            <a:spLocks noGrp="1"/>
          </p:cNvSpPr>
          <p:nvPr>
            <p:ph type="ftr" sz="quarter" idx="11"/>
          </p:nvPr>
        </p:nvSpPr>
        <p:spPr/>
        <p:txBody>
          <a:bodyPr/>
          <a:lstStyle/>
          <a:p>
            <a:r>
              <a:rPr lang="it-IT" smtClean="0"/>
              <a:t>dott.for.Maurizio Angotti</a:t>
            </a:r>
            <a:endParaRPr lang="it-IT"/>
          </a:p>
        </p:txBody>
      </p:sp>
      <p:sp>
        <p:nvSpPr>
          <p:cNvPr id="4" name="Segnaposto numero diapositiva 3"/>
          <p:cNvSpPr>
            <a:spLocks noGrp="1"/>
          </p:cNvSpPr>
          <p:nvPr>
            <p:ph type="sldNum" sz="quarter" idx="12"/>
          </p:nvPr>
        </p:nvSpPr>
        <p:spPr/>
        <p:txBody>
          <a:bodyPr/>
          <a:lstStyle/>
          <a:p>
            <a:fld id="{ADDE3A60-E203-4368-903D-DE7CF04A4B8A}" type="slidenum">
              <a:rPr lang="it-IT" smtClean="0"/>
              <a:t>37</a:t>
            </a:fld>
            <a:endParaRPr lang="it-IT"/>
          </a:p>
        </p:txBody>
      </p:sp>
    </p:spTree>
    <p:extLst>
      <p:ext uri="{BB962C8B-B14F-4D97-AF65-F5344CB8AC3E}">
        <p14:creationId xmlns:p14="http://schemas.microsoft.com/office/powerpoint/2010/main" val="83978699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547664" y="476672"/>
            <a:ext cx="6984776" cy="6494085"/>
          </a:xfrm>
          <a:prstGeom prst="rect">
            <a:avLst/>
          </a:prstGeom>
        </p:spPr>
        <p:txBody>
          <a:bodyPr wrap="square">
            <a:spAutoFit/>
          </a:bodyPr>
          <a:lstStyle/>
          <a:p>
            <a:pPr algn="ctr"/>
            <a:r>
              <a:rPr lang="it-IT" sz="1600" dirty="0" smtClean="0">
                <a:solidFill>
                  <a:srgbClr val="FF0000"/>
                </a:solidFill>
              </a:rPr>
              <a:t>Art</a:t>
            </a:r>
            <a:r>
              <a:rPr lang="it-IT" sz="1600" dirty="0">
                <a:solidFill>
                  <a:srgbClr val="FF0000"/>
                </a:solidFill>
              </a:rPr>
              <a:t>. 14</a:t>
            </a:r>
          </a:p>
          <a:p>
            <a:pPr algn="ctr"/>
            <a:r>
              <a:rPr lang="it-IT" sz="1600" dirty="0">
                <a:solidFill>
                  <a:srgbClr val="FF0000"/>
                </a:solidFill>
              </a:rPr>
              <a:t>(Sanzioni)</a:t>
            </a:r>
          </a:p>
          <a:p>
            <a:pPr algn="just"/>
            <a:r>
              <a:rPr lang="it-IT" sz="1600" dirty="0"/>
              <a:t>1. La violazione delle norme del presente titolo comporta la sanzione amministrativa </a:t>
            </a:r>
            <a:r>
              <a:rPr lang="it-IT" sz="1600" dirty="0" smtClean="0"/>
              <a:t>del pagamento </a:t>
            </a:r>
            <a:r>
              <a:rPr lang="it-IT" sz="1600" dirty="0"/>
              <a:t>di una sanzione pecuniaria da un minimo di euro 100,00 (cento/00) ad </a:t>
            </a:r>
            <a:r>
              <a:rPr lang="it-IT" sz="1600" dirty="0" smtClean="0"/>
              <a:t>un massimo </a:t>
            </a:r>
            <a:r>
              <a:rPr lang="it-IT" sz="1600" dirty="0"/>
              <a:t>di euro 500,00 (cinquecento/00), nonché la confisca dei funghi raccolti, fatta </a:t>
            </a:r>
            <a:r>
              <a:rPr lang="it-IT" sz="1600" dirty="0" smtClean="0"/>
              <a:t>salva la </a:t>
            </a:r>
            <a:r>
              <a:rPr lang="it-IT" sz="1600" dirty="0"/>
              <a:t>facoltà di dimostrarne la legittima provenienza, nonché il ritiro </a:t>
            </a:r>
            <a:r>
              <a:rPr lang="it-IT" sz="1600" dirty="0" smtClean="0"/>
              <a:t>immediato dell'autorizzazione </a:t>
            </a:r>
            <a:r>
              <a:rPr lang="it-IT" sz="1600" dirty="0"/>
              <a:t>alla raccolta per la durata dell'anno in corso, salvo maggiore durata </a:t>
            </a:r>
            <a:r>
              <a:rPr lang="it-IT" sz="1600" dirty="0" smtClean="0"/>
              <a:t>in caso </a:t>
            </a:r>
            <a:r>
              <a:rPr lang="it-IT" sz="1600" dirty="0"/>
              <a:t>di recidiva. La tessera di autorizzazione alla raccolta, nel caso di ritiro, deve </a:t>
            </a:r>
            <a:r>
              <a:rPr lang="it-IT" sz="1600" dirty="0" smtClean="0"/>
              <a:t>essere consegnata </a:t>
            </a:r>
            <a:r>
              <a:rPr lang="it-IT" sz="1600" dirty="0"/>
              <a:t>allo stesso Organo che ha provveduto al rilascio.</a:t>
            </a:r>
          </a:p>
          <a:p>
            <a:pPr algn="just"/>
            <a:r>
              <a:rPr lang="it-IT" sz="1600" dirty="0"/>
              <a:t>2. Fatte salve le sanzioni più severe eventualmente stabilite dalle leggi vigenti, per </a:t>
            </a:r>
            <a:r>
              <a:rPr lang="it-IT" sz="1600" dirty="0" smtClean="0"/>
              <a:t>le violazioni </a:t>
            </a:r>
            <a:r>
              <a:rPr lang="it-IT" sz="1600" dirty="0"/>
              <a:t>delle disposizioni, relative alla commercializzazione dei funghi di cui al capo II </a:t>
            </a:r>
            <a:r>
              <a:rPr lang="it-IT" sz="1600" dirty="0" smtClean="0"/>
              <a:t>della Legge </a:t>
            </a:r>
            <a:r>
              <a:rPr lang="it-IT" sz="1600" dirty="0"/>
              <a:t>352 del 23 agosto 1993 ed all'articolo 7 della Legge regionale n° 30 del 26/11/01, </a:t>
            </a:r>
            <a:r>
              <a:rPr lang="it-IT" sz="1600" dirty="0" smtClean="0"/>
              <a:t>si applica </a:t>
            </a:r>
            <a:r>
              <a:rPr lang="it-IT" sz="1600" dirty="0"/>
              <a:t>la sanzione amministrativa pecuniaria prevista dall'articolo 23 della Legge 352 del </a:t>
            </a:r>
            <a:r>
              <a:rPr lang="it-IT" sz="1600" dirty="0" smtClean="0"/>
              <a:t>23 agosto </a:t>
            </a:r>
            <a:r>
              <a:rPr lang="it-IT" sz="1600" dirty="0"/>
              <a:t>1993.</a:t>
            </a:r>
          </a:p>
          <a:p>
            <a:pPr algn="just"/>
            <a:r>
              <a:rPr lang="it-IT" sz="1600" dirty="0"/>
              <a:t>3. Per l'applicazione delle sanzioni amministrative previste dalla presente legge, si </a:t>
            </a:r>
            <a:r>
              <a:rPr lang="it-IT" sz="1600" dirty="0" smtClean="0"/>
              <a:t>osservano le </a:t>
            </a:r>
            <a:r>
              <a:rPr lang="it-IT" sz="1600" dirty="0"/>
              <a:t>disposizioni contenute nella legge 24 novembre 1981, n. 689, recante: “Modifiche </a:t>
            </a:r>
            <a:r>
              <a:rPr lang="it-IT" sz="1600" dirty="0" smtClean="0"/>
              <a:t>al sistema </a:t>
            </a:r>
            <a:r>
              <a:rPr lang="it-IT" sz="1600" dirty="0"/>
              <a:t>penale”.</a:t>
            </a:r>
          </a:p>
          <a:p>
            <a:pPr algn="just"/>
            <a:r>
              <a:rPr lang="it-IT" sz="1600" dirty="0"/>
              <a:t>4. Le funzioni inerenti l'applicazione delle sanzioni amministrative di cui all'articolo 14, </a:t>
            </a:r>
            <a:r>
              <a:rPr lang="it-IT" sz="1600" dirty="0" smtClean="0"/>
              <a:t>sono delegate</a:t>
            </a:r>
            <a:r>
              <a:rPr lang="it-IT" sz="1600" dirty="0"/>
              <a:t>, ai sensi dell'articolo 7 del decreto del Presidente della Repubblica 24 luglio 1977, </a:t>
            </a:r>
            <a:r>
              <a:rPr lang="it-IT" sz="1600" dirty="0" smtClean="0"/>
              <a:t>n.616</a:t>
            </a:r>
            <a:r>
              <a:rPr lang="it-IT" sz="1600" dirty="0"/>
              <a:t>, recante: “Attuazione della delega di cui all’articolo 1 della legge 22 luglio 1975, n. 382</a:t>
            </a:r>
            <a:r>
              <a:rPr lang="it-IT" sz="1600" dirty="0" smtClean="0"/>
              <a:t>”,ai </a:t>
            </a:r>
            <a:r>
              <a:rPr lang="it-IT" sz="1600" dirty="0"/>
              <a:t>sindaci dei comuni nel cui territorio sono commesse le </a:t>
            </a:r>
            <a:r>
              <a:rPr lang="it-IT" sz="1600" dirty="0" smtClean="0"/>
              <a:t>violazioni.</a:t>
            </a:r>
          </a:p>
          <a:p>
            <a:pPr algn="just"/>
            <a:r>
              <a:rPr lang="it-IT" sz="1600" dirty="0" smtClean="0"/>
              <a:t>5</a:t>
            </a:r>
            <a:r>
              <a:rPr lang="it-IT" sz="1600" dirty="0"/>
              <a:t>. I pagamenti delle sanzioni amministrative sono effettuati mediante versamento </a:t>
            </a:r>
            <a:r>
              <a:rPr lang="it-IT" sz="1600" dirty="0" smtClean="0"/>
              <a:t>su apposito </a:t>
            </a:r>
            <a:r>
              <a:rPr lang="it-IT" sz="1600" dirty="0"/>
              <a:t>conto corrente postale intestato alla Regione Calabria</a:t>
            </a:r>
            <a:r>
              <a:rPr lang="it-IT" sz="1600" dirty="0" smtClean="0"/>
              <a:t>.</a:t>
            </a:r>
            <a:endParaRPr lang="it-IT" sz="1600" dirty="0"/>
          </a:p>
        </p:txBody>
      </p:sp>
      <p:sp>
        <p:nvSpPr>
          <p:cNvPr id="3" name="Segnaposto piè di pagina 2"/>
          <p:cNvSpPr>
            <a:spLocks noGrp="1"/>
          </p:cNvSpPr>
          <p:nvPr>
            <p:ph type="ftr" sz="quarter" idx="11"/>
          </p:nvPr>
        </p:nvSpPr>
        <p:spPr/>
        <p:txBody>
          <a:bodyPr/>
          <a:lstStyle/>
          <a:p>
            <a:r>
              <a:rPr lang="it-IT" smtClean="0"/>
              <a:t>dott.for.Maurizio Angotti</a:t>
            </a:r>
            <a:endParaRPr lang="it-IT"/>
          </a:p>
        </p:txBody>
      </p:sp>
      <p:sp>
        <p:nvSpPr>
          <p:cNvPr id="4" name="Segnaposto numero diapositiva 3"/>
          <p:cNvSpPr>
            <a:spLocks noGrp="1"/>
          </p:cNvSpPr>
          <p:nvPr>
            <p:ph type="sldNum" sz="quarter" idx="12"/>
          </p:nvPr>
        </p:nvSpPr>
        <p:spPr/>
        <p:txBody>
          <a:bodyPr/>
          <a:lstStyle/>
          <a:p>
            <a:fld id="{ADDE3A60-E203-4368-903D-DE7CF04A4B8A}" type="slidenum">
              <a:rPr lang="it-IT" smtClean="0"/>
              <a:t>38</a:t>
            </a:fld>
            <a:endParaRPr lang="it-IT"/>
          </a:p>
        </p:txBody>
      </p:sp>
    </p:spTree>
    <p:extLst>
      <p:ext uri="{BB962C8B-B14F-4D97-AF65-F5344CB8AC3E}">
        <p14:creationId xmlns:p14="http://schemas.microsoft.com/office/powerpoint/2010/main" val="309114006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899592" y="260648"/>
            <a:ext cx="7632848" cy="5447645"/>
          </a:xfrm>
          <a:prstGeom prst="rect">
            <a:avLst/>
          </a:prstGeom>
        </p:spPr>
        <p:txBody>
          <a:bodyPr wrap="square">
            <a:spAutoFit/>
          </a:bodyPr>
          <a:lstStyle/>
          <a:p>
            <a:endParaRPr lang="it-IT" sz="1400" dirty="0" smtClean="0"/>
          </a:p>
          <a:p>
            <a:endParaRPr lang="it-IT" sz="1400" dirty="0"/>
          </a:p>
          <a:p>
            <a:r>
              <a:rPr lang="it-IT" sz="1600" dirty="0" smtClean="0"/>
              <a:t>6</a:t>
            </a:r>
            <a:r>
              <a:rPr lang="it-IT" sz="1600" dirty="0"/>
              <a:t>. Ai sensi di quanto previsto dalla legge 24 novembre 1981, n. 689, le spese riguardanti il</a:t>
            </a:r>
          </a:p>
          <a:p>
            <a:r>
              <a:rPr lang="it-IT" sz="1600" dirty="0"/>
              <a:t>procedimento per l'applicazione delle sanzioni amministrative sono a carico del trasgressore.</a:t>
            </a:r>
          </a:p>
          <a:p>
            <a:r>
              <a:rPr lang="it-IT" sz="1600" dirty="0"/>
              <a:t>7. Il pagamento in misura ridotta della sanzione amministrativa deve essere comprovato, a</a:t>
            </a:r>
          </a:p>
          <a:p>
            <a:r>
              <a:rPr lang="it-IT" sz="1600" dirty="0"/>
              <a:t>cura degli interessati, entro il termine di sessanta giorni previsto per il pagamento stesso,</a:t>
            </a:r>
          </a:p>
          <a:p>
            <a:r>
              <a:rPr lang="it-IT" sz="1600" dirty="0"/>
              <a:t>dall'articolo 16 della legge 24 novembre 1981, n. 689, mediante presentazione</a:t>
            </a:r>
          </a:p>
          <a:p>
            <a:r>
              <a:rPr lang="it-IT" sz="1600" dirty="0"/>
              <a:t>dell'attestazione del versamento all'ufficio, comando o autorità cui appartiene il</a:t>
            </a:r>
          </a:p>
          <a:p>
            <a:r>
              <a:rPr lang="it-IT" sz="1600" dirty="0"/>
              <a:t>verbalizzante.</a:t>
            </a:r>
          </a:p>
          <a:p>
            <a:r>
              <a:rPr lang="it-IT" sz="1600" dirty="0"/>
              <a:t>8. Analogamente deve essere comprovato, a cura dell'interessato e con le modalità di cui </a:t>
            </a:r>
            <a:r>
              <a:rPr lang="it-IT" sz="1600" dirty="0" smtClean="0"/>
              <a:t>al comma </a:t>
            </a:r>
            <a:r>
              <a:rPr lang="it-IT" sz="1600" dirty="0"/>
              <a:t>primo, l'avvenuto pagamento della sanzione amministrativa all'autorità che ha</a:t>
            </a:r>
          </a:p>
          <a:p>
            <a:r>
              <a:rPr lang="it-IT" sz="1600" dirty="0"/>
              <a:t>emesso l'ordinanza, entro il termine di trenta giorni, previsto per il pagamento medesimo</a:t>
            </a:r>
          </a:p>
          <a:p>
            <a:r>
              <a:rPr lang="it-IT" sz="1600" dirty="0"/>
              <a:t>dall'articolo 18 della legge n. 689 del 1981.</a:t>
            </a:r>
          </a:p>
          <a:p>
            <a:r>
              <a:rPr lang="it-IT" sz="1600" dirty="0"/>
              <a:t>9. Il prodotto raccolto confiscato ai sensi dell'articolo 14, deve essere consegnato ad enti </a:t>
            </a:r>
            <a:r>
              <a:rPr lang="it-IT" sz="1600" dirty="0" smtClean="0"/>
              <a:t>di beneficenza </a:t>
            </a:r>
            <a:r>
              <a:rPr lang="it-IT" sz="1600" dirty="0"/>
              <a:t>ed assistenza oppure distrutto mediante infossamento.</a:t>
            </a:r>
          </a:p>
          <a:p>
            <a:r>
              <a:rPr lang="it-IT" sz="1600" dirty="0"/>
              <a:t>10. Gli introiti derivanti dalle sanzioni amministrative e da ogni altra somma introitata in</a:t>
            </a:r>
          </a:p>
          <a:p>
            <a:r>
              <a:rPr lang="it-IT" sz="1600" dirty="0"/>
              <a:t>dipendenza delle violazioni alla presente legge ed alle norme ad essa correlate spettano </a:t>
            </a:r>
            <a:r>
              <a:rPr lang="it-IT" sz="1600" dirty="0" smtClean="0"/>
              <a:t>alla Regione</a:t>
            </a:r>
            <a:r>
              <a:rPr lang="it-IT" sz="1600" dirty="0"/>
              <a:t>, la quale li fa confluire nell'istituito capitolo di bilancio della Regione Calabria</a:t>
            </a:r>
          </a:p>
          <a:p>
            <a:r>
              <a:rPr lang="it-IT" sz="1600" dirty="0"/>
              <a:t>finalizzato all'applicazione della presente Legge.</a:t>
            </a:r>
          </a:p>
          <a:p>
            <a:r>
              <a:rPr lang="it-IT" sz="1600" dirty="0"/>
              <a:t>11. È fatta salva l'applicazione delle vigenti norme penali qualora le violazioni delle</a:t>
            </a:r>
          </a:p>
          <a:p>
            <a:r>
              <a:rPr lang="it-IT" sz="1600" dirty="0"/>
              <a:t>disposizioni contenute nella presente legge costituiscono reato. "</a:t>
            </a:r>
          </a:p>
        </p:txBody>
      </p:sp>
      <p:sp>
        <p:nvSpPr>
          <p:cNvPr id="3" name="Segnaposto piè di pagina 2"/>
          <p:cNvSpPr>
            <a:spLocks noGrp="1"/>
          </p:cNvSpPr>
          <p:nvPr>
            <p:ph type="ftr" sz="quarter" idx="11"/>
          </p:nvPr>
        </p:nvSpPr>
        <p:spPr/>
        <p:txBody>
          <a:bodyPr/>
          <a:lstStyle/>
          <a:p>
            <a:r>
              <a:rPr lang="it-IT" smtClean="0"/>
              <a:t>dott.for.Maurizio Angotti</a:t>
            </a:r>
            <a:endParaRPr lang="it-IT"/>
          </a:p>
        </p:txBody>
      </p:sp>
      <p:sp>
        <p:nvSpPr>
          <p:cNvPr id="4" name="Segnaposto numero diapositiva 3"/>
          <p:cNvSpPr>
            <a:spLocks noGrp="1"/>
          </p:cNvSpPr>
          <p:nvPr>
            <p:ph type="sldNum" sz="quarter" idx="12"/>
          </p:nvPr>
        </p:nvSpPr>
        <p:spPr/>
        <p:txBody>
          <a:bodyPr/>
          <a:lstStyle/>
          <a:p>
            <a:fld id="{ADDE3A60-E203-4368-903D-DE7CF04A4B8A}" type="slidenum">
              <a:rPr lang="it-IT" smtClean="0"/>
              <a:t>39</a:t>
            </a:fld>
            <a:endParaRPr lang="it-IT"/>
          </a:p>
        </p:txBody>
      </p:sp>
    </p:spTree>
    <p:extLst>
      <p:ext uri="{BB962C8B-B14F-4D97-AF65-F5344CB8AC3E}">
        <p14:creationId xmlns:p14="http://schemas.microsoft.com/office/powerpoint/2010/main" val="25107720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323528" y="1628800"/>
            <a:ext cx="7776864" cy="2862322"/>
          </a:xfrm>
          <a:prstGeom prst="rect">
            <a:avLst/>
          </a:prstGeom>
        </p:spPr>
        <p:txBody>
          <a:bodyPr wrap="square">
            <a:spAutoFit/>
          </a:bodyPr>
          <a:lstStyle/>
          <a:p>
            <a:pPr algn="ctr">
              <a:spcAft>
                <a:spcPts val="0"/>
              </a:spcAft>
            </a:pPr>
            <a:r>
              <a:rPr lang="it-IT" b="1" dirty="0">
                <a:solidFill>
                  <a:srgbClr val="000000"/>
                </a:solidFill>
                <a:latin typeface="Verdana"/>
                <a:ea typeface="Times New Roman"/>
              </a:rPr>
              <a:t>Art. 9</a:t>
            </a:r>
            <a:endParaRPr lang="it-IT" sz="2800" dirty="0">
              <a:latin typeface="Times New Roman"/>
              <a:ea typeface="Times New Roman"/>
            </a:endParaRPr>
          </a:p>
          <a:p>
            <a:pPr algn="ctr">
              <a:spcAft>
                <a:spcPts val="0"/>
              </a:spcAft>
            </a:pPr>
            <a:r>
              <a:rPr lang="it-IT" dirty="0">
                <a:solidFill>
                  <a:srgbClr val="000000"/>
                </a:solidFill>
                <a:latin typeface="Verdana"/>
                <a:ea typeface="Times New Roman"/>
              </a:rPr>
              <a:t> </a:t>
            </a:r>
            <a:endParaRPr lang="it-IT" sz="2800" dirty="0">
              <a:latin typeface="Times New Roman"/>
              <a:ea typeface="Times New Roman"/>
            </a:endParaRPr>
          </a:p>
          <a:p>
            <a:pPr marL="180975" indent="-179705" algn="just">
              <a:spcAft>
                <a:spcPts val="0"/>
              </a:spcAft>
            </a:pPr>
            <a:r>
              <a:rPr lang="it-IT" b="1" dirty="0">
                <a:solidFill>
                  <a:srgbClr val="000000"/>
                </a:solidFill>
                <a:latin typeface="Verdana"/>
                <a:ea typeface="Times New Roman"/>
              </a:rPr>
              <a:t>1. </a:t>
            </a:r>
            <a:r>
              <a:rPr lang="it-IT" dirty="0">
                <a:solidFill>
                  <a:srgbClr val="000000"/>
                </a:solidFill>
                <a:latin typeface="Verdana"/>
                <a:ea typeface="Times New Roman"/>
              </a:rPr>
              <a:t>Al fine della tutela della salute pubblica, le regioni, entro un anno dalla data di entrata in vigore della presente legge, organizzano</a:t>
            </a:r>
            <a:r>
              <a:rPr lang="it-IT" dirty="0" smtClean="0">
                <a:solidFill>
                  <a:srgbClr val="000000"/>
                </a:solidFill>
                <a:latin typeface="Verdana"/>
                <a:ea typeface="Times New Roman"/>
              </a:rPr>
              <a:t>, nell’ambito </a:t>
            </a:r>
            <a:r>
              <a:rPr lang="it-IT" dirty="0">
                <a:solidFill>
                  <a:srgbClr val="000000"/>
                </a:solidFill>
                <a:latin typeface="Verdana"/>
                <a:ea typeface="Times New Roman"/>
              </a:rPr>
              <a:t>delle unità sanitarie locali, uno o più </a:t>
            </a:r>
            <a:r>
              <a:rPr lang="it-IT" dirty="0">
                <a:solidFill>
                  <a:srgbClr val="FF0000"/>
                </a:solidFill>
                <a:latin typeface="Verdana"/>
                <a:ea typeface="Times New Roman"/>
              </a:rPr>
              <a:t>C</a:t>
            </a:r>
            <a:r>
              <a:rPr lang="it-IT" dirty="0" smtClean="0">
                <a:solidFill>
                  <a:srgbClr val="FF0000"/>
                </a:solidFill>
                <a:latin typeface="Verdana"/>
                <a:ea typeface="Times New Roman"/>
              </a:rPr>
              <a:t>entri </a:t>
            </a:r>
            <a:r>
              <a:rPr lang="it-IT" dirty="0">
                <a:solidFill>
                  <a:srgbClr val="FF0000"/>
                </a:solidFill>
                <a:latin typeface="Verdana"/>
                <a:ea typeface="Times New Roman"/>
              </a:rPr>
              <a:t>di </a:t>
            </a:r>
            <a:r>
              <a:rPr lang="it-IT" dirty="0" smtClean="0">
                <a:solidFill>
                  <a:srgbClr val="FF0000"/>
                </a:solidFill>
                <a:latin typeface="Verdana"/>
                <a:ea typeface="Times New Roman"/>
              </a:rPr>
              <a:t>Controllo </a:t>
            </a:r>
            <a:r>
              <a:rPr lang="it-IT" dirty="0">
                <a:solidFill>
                  <a:srgbClr val="FF0000"/>
                </a:solidFill>
                <a:latin typeface="Verdana"/>
                <a:ea typeface="Times New Roman"/>
              </a:rPr>
              <a:t>M</a:t>
            </a:r>
            <a:r>
              <a:rPr lang="it-IT" dirty="0" smtClean="0">
                <a:solidFill>
                  <a:srgbClr val="FF0000"/>
                </a:solidFill>
                <a:latin typeface="Verdana"/>
                <a:ea typeface="Times New Roman"/>
              </a:rPr>
              <a:t>icologico </a:t>
            </a:r>
            <a:r>
              <a:rPr lang="it-IT" dirty="0">
                <a:solidFill>
                  <a:srgbClr val="FF0000"/>
                </a:solidFill>
                <a:latin typeface="Verdana"/>
                <a:ea typeface="Times New Roman"/>
              </a:rPr>
              <a:t>pubblico </a:t>
            </a:r>
            <a:r>
              <a:rPr lang="it-IT" dirty="0" smtClean="0">
                <a:solidFill>
                  <a:srgbClr val="FF0000"/>
                </a:solidFill>
                <a:latin typeface="Verdana"/>
                <a:ea typeface="Times New Roman"/>
              </a:rPr>
              <a:t>(Ispettorati </a:t>
            </a:r>
            <a:r>
              <a:rPr lang="it-IT" dirty="0">
                <a:solidFill>
                  <a:srgbClr val="FF0000"/>
                </a:solidFill>
                <a:latin typeface="Verdana"/>
                <a:ea typeface="Times New Roman"/>
              </a:rPr>
              <a:t>M</a:t>
            </a:r>
            <a:r>
              <a:rPr lang="it-IT" dirty="0" smtClean="0">
                <a:solidFill>
                  <a:srgbClr val="FF0000"/>
                </a:solidFill>
                <a:latin typeface="Verdana"/>
                <a:ea typeface="Times New Roman"/>
              </a:rPr>
              <a:t>icologici</a:t>
            </a:r>
            <a:r>
              <a:rPr lang="it-IT" dirty="0">
                <a:solidFill>
                  <a:srgbClr val="FF0000"/>
                </a:solidFill>
                <a:latin typeface="Verdana"/>
                <a:ea typeface="Times New Roman"/>
              </a:rPr>
              <a:t>), </a:t>
            </a:r>
            <a:r>
              <a:rPr lang="it-IT" dirty="0">
                <a:solidFill>
                  <a:srgbClr val="000000"/>
                </a:solidFill>
                <a:latin typeface="Verdana"/>
                <a:ea typeface="Times New Roman"/>
              </a:rPr>
              <a:t>avvalendosi anche, in via transitoria e comunque escludendo l’instaurazione di rapporto di lavoro dipendente, delle associazioni micologiche e naturalistiche di rilevanza nazionale o regionale.</a:t>
            </a:r>
            <a:endParaRPr lang="it-IT" sz="2800" dirty="0">
              <a:effectLst/>
              <a:latin typeface="Times New Roman"/>
              <a:ea typeface="Times New Roman"/>
            </a:endParaRPr>
          </a:p>
        </p:txBody>
      </p:sp>
      <p:sp>
        <p:nvSpPr>
          <p:cNvPr id="3" name="Segnaposto piè di pagina 2"/>
          <p:cNvSpPr>
            <a:spLocks noGrp="1"/>
          </p:cNvSpPr>
          <p:nvPr>
            <p:ph type="ftr" sz="quarter" idx="11"/>
          </p:nvPr>
        </p:nvSpPr>
        <p:spPr/>
        <p:txBody>
          <a:bodyPr/>
          <a:lstStyle/>
          <a:p>
            <a:r>
              <a:rPr lang="it-IT" smtClean="0"/>
              <a:t>dott.for.Maurizio Angotti</a:t>
            </a:r>
            <a:endParaRPr lang="it-IT"/>
          </a:p>
        </p:txBody>
      </p:sp>
      <p:sp>
        <p:nvSpPr>
          <p:cNvPr id="4" name="Segnaposto numero diapositiva 3"/>
          <p:cNvSpPr>
            <a:spLocks noGrp="1"/>
          </p:cNvSpPr>
          <p:nvPr>
            <p:ph type="sldNum" sz="quarter" idx="12"/>
          </p:nvPr>
        </p:nvSpPr>
        <p:spPr/>
        <p:txBody>
          <a:bodyPr/>
          <a:lstStyle/>
          <a:p>
            <a:fld id="{ADDE3A60-E203-4368-903D-DE7CF04A4B8A}" type="slidenum">
              <a:rPr lang="it-IT" smtClean="0"/>
              <a:t>4</a:t>
            </a:fld>
            <a:endParaRPr lang="it-IT"/>
          </a:p>
        </p:txBody>
      </p:sp>
    </p:spTree>
    <p:extLst>
      <p:ext uri="{BB962C8B-B14F-4D97-AF65-F5344CB8AC3E}">
        <p14:creationId xmlns:p14="http://schemas.microsoft.com/office/powerpoint/2010/main" val="153074915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
            </a:r>
            <a:br>
              <a:rPr lang="it-IT" dirty="0" smtClean="0"/>
            </a:br>
            <a:r>
              <a:rPr lang="it-IT" dirty="0"/>
              <a:t/>
            </a:r>
            <a:br>
              <a:rPr lang="it-IT" dirty="0"/>
            </a:br>
            <a:r>
              <a:rPr lang="it-IT" dirty="0" smtClean="0"/>
              <a:t/>
            </a:r>
            <a:br>
              <a:rPr lang="it-IT" dirty="0" smtClean="0"/>
            </a:br>
            <a:r>
              <a:rPr lang="it-IT" dirty="0"/>
              <a:t/>
            </a:r>
            <a:br>
              <a:rPr lang="it-IT" dirty="0"/>
            </a:br>
            <a:r>
              <a:rPr lang="it-IT" dirty="0" smtClean="0"/>
              <a:t>Art. 15</a:t>
            </a:r>
            <a:br>
              <a:rPr lang="it-IT" dirty="0" smtClean="0"/>
            </a:br>
            <a:r>
              <a:rPr lang="it-IT" dirty="0" smtClean="0"/>
              <a:t/>
            </a:r>
            <a:br>
              <a:rPr lang="it-IT" dirty="0" smtClean="0"/>
            </a:br>
            <a:r>
              <a:rPr lang="it-IT" dirty="0" smtClean="0"/>
              <a:t>Norma finanziaria</a:t>
            </a:r>
            <a:br>
              <a:rPr lang="it-IT" dirty="0" smtClean="0"/>
            </a:br>
            <a:r>
              <a:rPr lang="it-IT" dirty="0" smtClean="0"/>
              <a:t>abrogata</a:t>
            </a:r>
            <a:endParaRPr lang="it-IT" dirty="0"/>
          </a:p>
        </p:txBody>
      </p:sp>
      <p:sp>
        <p:nvSpPr>
          <p:cNvPr id="3" name="Segnaposto piè di pagina 2"/>
          <p:cNvSpPr>
            <a:spLocks noGrp="1"/>
          </p:cNvSpPr>
          <p:nvPr>
            <p:ph type="ftr" sz="quarter" idx="11"/>
          </p:nvPr>
        </p:nvSpPr>
        <p:spPr/>
        <p:txBody>
          <a:bodyPr/>
          <a:lstStyle/>
          <a:p>
            <a:r>
              <a:rPr lang="it-IT" smtClean="0"/>
              <a:t>dott.for.Maurizio Angotti</a:t>
            </a:r>
            <a:endParaRPr lang="it-IT"/>
          </a:p>
        </p:txBody>
      </p:sp>
      <p:sp>
        <p:nvSpPr>
          <p:cNvPr id="4" name="Segnaposto numero diapositiva 3"/>
          <p:cNvSpPr>
            <a:spLocks noGrp="1"/>
          </p:cNvSpPr>
          <p:nvPr>
            <p:ph type="sldNum" sz="quarter" idx="12"/>
          </p:nvPr>
        </p:nvSpPr>
        <p:spPr/>
        <p:txBody>
          <a:bodyPr/>
          <a:lstStyle/>
          <a:p>
            <a:fld id="{ADDE3A60-E203-4368-903D-DE7CF04A4B8A}" type="slidenum">
              <a:rPr lang="it-IT" smtClean="0"/>
              <a:t>40</a:t>
            </a:fld>
            <a:endParaRPr lang="it-IT"/>
          </a:p>
        </p:txBody>
      </p:sp>
    </p:spTree>
    <p:extLst>
      <p:ext uri="{BB962C8B-B14F-4D97-AF65-F5344CB8AC3E}">
        <p14:creationId xmlns:p14="http://schemas.microsoft.com/office/powerpoint/2010/main" val="26602955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971600" y="1997839"/>
            <a:ext cx="7560840" cy="1754326"/>
          </a:xfrm>
          <a:prstGeom prst="rect">
            <a:avLst/>
          </a:prstGeom>
        </p:spPr>
        <p:txBody>
          <a:bodyPr wrap="square">
            <a:spAutoFit/>
          </a:bodyPr>
          <a:lstStyle/>
          <a:p>
            <a:pPr algn="ctr"/>
            <a:r>
              <a:rPr lang="it-IT" dirty="0">
                <a:solidFill>
                  <a:srgbClr val="FF0000"/>
                </a:solidFill>
              </a:rPr>
              <a:t>Art. 16</a:t>
            </a:r>
          </a:p>
          <a:p>
            <a:pPr algn="ctr"/>
            <a:r>
              <a:rPr lang="it-IT" dirty="0">
                <a:solidFill>
                  <a:srgbClr val="FF0000"/>
                </a:solidFill>
              </a:rPr>
              <a:t>Norma finale</a:t>
            </a:r>
          </a:p>
          <a:p>
            <a:pPr marL="342900" indent="-342900">
              <a:buAutoNum type="arabicPeriod"/>
            </a:pPr>
            <a:r>
              <a:rPr lang="it-IT" dirty="0" smtClean="0">
                <a:solidFill>
                  <a:srgbClr val="FF0000"/>
                </a:solidFill>
              </a:rPr>
              <a:t>Per </a:t>
            </a:r>
            <a:r>
              <a:rPr lang="it-IT" dirty="0">
                <a:solidFill>
                  <a:srgbClr val="FF0000"/>
                </a:solidFill>
              </a:rPr>
              <a:t>quanto non espressamente previsto dalla presente legge valgono le disposizioni di cui alla legge 23 agosto 1993, n. 352 e al DPR 14 luglio 1995, n. 376</a:t>
            </a:r>
            <a:r>
              <a:rPr lang="it-IT" dirty="0" smtClean="0">
                <a:solidFill>
                  <a:srgbClr val="FF0000"/>
                </a:solidFill>
              </a:rPr>
              <a:t>.</a:t>
            </a:r>
          </a:p>
          <a:p>
            <a:endParaRPr lang="it-IT" dirty="0">
              <a:solidFill>
                <a:srgbClr val="FF0000"/>
              </a:solidFill>
            </a:endParaRPr>
          </a:p>
        </p:txBody>
      </p:sp>
      <p:sp>
        <p:nvSpPr>
          <p:cNvPr id="3" name="Segnaposto piè di pagina 2"/>
          <p:cNvSpPr>
            <a:spLocks noGrp="1"/>
          </p:cNvSpPr>
          <p:nvPr>
            <p:ph type="ftr" sz="quarter" idx="11"/>
          </p:nvPr>
        </p:nvSpPr>
        <p:spPr/>
        <p:txBody>
          <a:bodyPr/>
          <a:lstStyle/>
          <a:p>
            <a:r>
              <a:rPr lang="it-IT" smtClean="0"/>
              <a:t>dott.for.Maurizio Angotti</a:t>
            </a:r>
            <a:endParaRPr lang="it-IT"/>
          </a:p>
        </p:txBody>
      </p:sp>
      <p:sp>
        <p:nvSpPr>
          <p:cNvPr id="4" name="Segnaposto numero diapositiva 3"/>
          <p:cNvSpPr>
            <a:spLocks noGrp="1"/>
          </p:cNvSpPr>
          <p:nvPr>
            <p:ph type="sldNum" sz="quarter" idx="12"/>
          </p:nvPr>
        </p:nvSpPr>
        <p:spPr/>
        <p:txBody>
          <a:bodyPr/>
          <a:lstStyle/>
          <a:p>
            <a:fld id="{ADDE3A60-E203-4368-903D-DE7CF04A4B8A}" type="slidenum">
              <a:rPr lang="it-IT" smtClean="0"/>
              <a:t>41</a:t>
            </a:fld>
            <a:endParaRPr lang="it-IT"/>
          </a:p>
        </p:txBody>
      </p:sp>
    </p:spTree>
    <p:extLst>
      <p:ext uri="{BB962C8B-B14F-4D97-AF65-F5344CB8AC3E}">
        <p14:creationId xmlns:p14="http://schemas.microsoft.com/office/powerpoint/2010/main" val="286402927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2286000" y="2967335"/>
            <a:ext cx="4572000" cy="923330"/>
          </a:xfrm>
          <a:prstGeom prst="rect">
            <a:avLst/>
          </a:prstGeom>
        </p:spPr>
        <p:txBody>
          <a:bodyPr>
            <a:spAutoFit/>
          </a:bodyPr>
          <a:lstStyle/>
          <a:p>
            <a:pPr algn="ctr"/>
            <a:r>
              <a:rPr lang="it-IT" dirty="0">
                <a:solidFill>
                  <a:srgbClr val="FF0000"/>
                </a:solidFill>
              </a:rPr>
              <a:t>TITOLO II rubricato "Disciplina della raccolta, coltivazione </a:t>
            </a:r>
            <a:r>
              <a:rPr lang="it-IT" dirty="0" smtClean="0">
                <a:solidFill>
                  <a:srgbClr val="FF0000"/>
                </a:solidFill>
              </a:rPr>
              <a:t>e commercio </a:t>
            </a:r>
            <a:r>
              <a:rPr lang="it-IT" dirty="0">
                <a:solidFill>
                  <a:srgbClr val="FF0000"/>
                </a:solidFill>
              </a:rPr>
              <a:t>di tartufi freschi e conservati</a:t>
            </a:r>
            <a:r>
              <a:rPr lang="it-IT" dirty="0" smtClean="0">
                <a:solidFill>
                  <a:srgbClr val="FF0000"/>
                </a:solidFill>
              </a:rPr>
              <a:t>.</a:t>
            </a:r>
            <a:endParaRPr lang="it-IT" dirty="0">
              <a:solidFill>
                <a:srgbClr val="FF0000"/>
              </a:solidFill>
            </a:endParaRPr>
          </a:p>
        </p:txBody>
      </p:sp>
      <p:sp>
        <p:nvSpPr>
          <p:cNvPr id="3" name="Segnaposto piè di pagina 2"/>
          <p:cNvSpPr>
            <a:spLocks noGrp="1"/>
          </p:cNvSpPr>
          <p:nvPr>
            <p:ph type="ftr" sz="quarter" idx="11"/>
          </p:nvPr>
        </p:nvSpPr>
        <p:spPr/>
        <p:txBody>
          <a:bodyPr/>
          <a:lstStyle/>
          <a:p>
            <a:r>
              <a:rPr lang="it-IT" smtClean="0"/>
              <a:t>dott.for.Maurizio Angotti</a:t>
            </a:r>
            <a:endParaRPr lang="it-IT"/>
          </a:p>
        </p:txBody>
      </p:sp>
      <p:sp>
        <p:nvSpPr>
          <p:cNvPr id="4" name="Segnaposto numero diapositiva 3"/>
          <p:cNvSpPr>
            <a:spLocks noGrp="1"/>
          </p:cNvSpPr>
          <p:nvPr>
            <p:ph type="sldNum" sz="quarter" idx="12"/>
          </p:nvPr>
        </p:nvSpPr>
        <p:spPr/>
        <p:txBody>
          <a:bodyPr/>
          <a:lstStyle/>
          <a:p>
            <a:fld id="{ADDE3A60-E203-4368-903D-DE7CF04A4B8A}" type="slidenum">
              <a:rPr lang="it-IT" smtClean="0"/>
              <a:t>42</a:t>
            </a:fld>
            <a:endParaRPr lang="it-IT"/>
          </a:p>
        </p:txBody>
      </p:sp>
    </p:spTree>
    <p:extLst>
      <p:ext uri="{BB962C8B-B14F-4D97-AF65-F5344CB8AC3E}">
        <p14:creationId xmlns:p14="http://schemas.microsoft.com/office/powerpoint/2010/main" val="423498000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79512" y="0"/>
            <a:ext cx="8280920" cy="7046544"/>
          </a:xfrm>
          <a:prstGeom prst="rect">
            <a:avLst/>
          </a:prstGeom>
        </p:spPr>
        <p:txBody>
          <a:bodyPr wrap="square">
            <a:spAutoFit/>
          </a:bodyPr>
          <a:lstStyle/>
          <a:p>
            <a:pPr>
              <a:lnSpc>
                <a:spcPct val="115000"/>
              </a:lnSpc>
              <a:spcAft>
                <a:spcPts val="1000"/>
              </a:spcAft>
            </a:pPr>
            <a:r>
              <a:rPr lang="it-IT" sz="800" dirty="0" smtClean="0">
                <a:solidFill>
                  <a:srgbClr val="0000FF"/>
                </a:solidFill>
                <a:latin typeface="Arial"/>
                <a:ea typeface="Times New Roman"/>
                <a:cs typeface="Times New Roman"/>
              </a:rPr>
              <a:t>26 </a:t>
            </a:r>
            <a:r>
              <a:rPr lang="it-IT" sz="1600" dirty="0">
                <a:solidFill>
                  <a:srgbClr val="0000FF"/>
                </a:solidFill>
                <a:latin typeface="Arial"/>
                <a:ea typeface="Times New Roman"/>
                <a:cs typeface="Times New Roman"/>
              </a:rPr>
              <a:t>Allegati aggiunti dall’art. 18, comma 1 della L.R. 31 marzo 2009, n. </a:t>
            </a:r>
            <a:r>
              <a:rPr lang="it-IT" sz="1600" dirty="0" smtClean="0">
                <a:solidFill>
                  <a:srgbClr val="0000FF"/>
                </a:solidFill>
                <a:latin typeface="Arial"/>
                <a:ea typeface="Times New Roman"/>
                <a:cs typeface="Times New Roman"/>
              </a:rPr>
              <a:t>9.</a:t>
            </a:r>
          </a:p>
          <a:p>
            <a:pPr lvl="0" algn="ctr">
              <a:lnSpc>
                <a:spcPct val="115000"/>
              </a:lnSpc>
              <a:spcAft>
                <a:spcPts val="1000"/>
              </a:spcAft>
            </a:pPr>
            <a:r>
              <a:rPr lang="it-IT" sz="2000" b="1" dirty="0">
                <a:solidFill>
                  <a:srgbClr val="000000"/>
                </a:solidFill>
                <a:latin typeface="Arial"/>
                <a:ea typeface="Times New Roman"/>
                <a:cs typeface="Times New Roman"/>
              </a:rPr>
              <a:t>ALLEGATO </a:t>
            </a:r>
            <a:r>
              <a:rPr lang="it-IT" sz="2000" b="1" dirty="0" smtClean="0">
                <a:solidFill>
                  <a:srgbClr val="000000"/>
                </a:solidFill>
                <a:latin typeface="Arial"/>
                <a:ea typeface="Times New Roman"/>
                <a:cs typeface="Times New Roman"/>
              </a:rPr>
              <a:t>C</a:t>
            </a:r>
          </a:p>
          <a:p>
            <a:pPr lvl="0">
              <a:lnSpc>
                <a:spcPct val="115000"/>
              </a:lnSpc>
              <a:spcAft>
                <a:spcPts val="1000"/>
              </a:spcAft>
            </a:pPr>
            <a:r>
              <a:rPr lang="it-IT" b="1" u="sng" dirty="0" smtClean="0">
                <a:solidFill>
                  <a:srgbClr val="000000"/>
                </a:solidFill>
                <a:latin typeface="Arial"/>
                <a:ea typeface="Times New Roman"/>
                <a:cs typeface="Times New Roman"/>
              </a:rPr>
              <a:t>ELENCO </a:t>
            </a:r>
            <a:r>
              <a:rPr lang="it-IT" b="1" u="sng" dirty="0">
                <a:solidFill>
                  <a:srgbClr val="000000"/>
                </a:solidFill>
                <a:latin typeface="Arial"/>
                <a:ea typeface="Times New Roman"/>
                <a:cs typeface="Times New Roman"/>
              </a:rPr>
              <a:t>SPECIE FUNGINE COMMERCIALIZZABILI PER LA CALABRIA</a:t>
            </a:r>
            <a:endParaRPr lang="it-IT" sz="1600" dirty="0">
              <a:ea typeface="Calibri"/>
              <a:cs typeface="Times New Roman"/>
            </a:endParaRPr>
          </a:p>
          <a:p>
            <a:pPr>
              <a:lnSpc>
                <a:spcPct val="115000"/>
              </a:lnSpc>
              <a:spcAft>
                <a:spcPts val="1000"/>
              </a:spcAft>
            </a:pPr>
            <a:r>
              <a:rPr lang="it-IT" i="1" dirty="0">
                <a:solidFill>
                  <a:srgbClr val="000000"/>
                </a:solidFill>
                <a:latin typeface="Arial"/>
                <a:ea typeface="Times New Roman"/>
                <a:cs typeface="Times New Roman"/>
              </a:rPr>
              <a:t>L’elenco delle specie fungine (funghi epigei maturi) di cui è consentita la raccolta e la commercializzazione, allo stato fresco nella Regione Calabria, ad integrazione delle specie fungine indicate nell'Allegato I del D.P.R. 14 luglio 1995, n. 376, è il seguente (le specie evidenziate sono state recentemente aggiunte):</a:t>
            </a:r>
            <a:endParaRPr lang="it-IT" sz="1600" dirty="0">
              <a:ea typeface="Calibri"/>
              <a:cs typeface="Times New Roman"/>
            </a:endParaRPr>
          </a:p>
          <a:p>
            <a:pPr marL="342900" lvl="0" indent="-342900">
              <a:lnSpc>
                <a:spcPct val="115000"/>
              </a:lnSpc>
              <a:spcAft>
                <a:spcPts val="1000"/>
              </a:spcAft>
              <a:buSzPts val="1000"/>
              <a:buFont typeface="Symbol"/>
              <a:buChar char=""/>
              <a:tabLst>
                <a:tab pos="457200" algn="l"/>
              </a:tabLst>
            </a:pPr>
            <a:r>
              <a:rPr lang="it-IT" i="1" dirty="0" err="1">
                <a:solidFill>
                  <a:srgbClr val="000000"/>
                </a:solidFill>
                <a:latin typeface="Arial"/>
                <a:ea typeface="Times New Roman"/>
                <a:cs typeface="Times New Roman"/>
              </a:rPr>
              <a:t>Albatrellus</a:t>
            </a:r>
            <a:r>
              <a:rPr lang="it-IT" i="1" dirty="0">
                <a:solidFill>
                  <a:srgbClr val="000000"/>
                </a:solidFill>
                <a:latin typeface="Arial"/>
                <a:ea typeface="Times New Roman"/>
                <a:cs typeface="Times New Roman"/>
              </a:rPr>
              <a:t> </a:t>
            </a:r>
            <a:r>
              <a:rPr lang="it-IT" i="1" dirty="0" err="1" smtClean="0">
                <a:solidFill>
                  <a:srgbClr val="000000"/>
                </a:solidFill>
                <a:latin typeface="Arial"/>
                <a:ea typeface="Times New Roman"/>
                <a:cs typeface="Times New Roman"/>
              </a:rPr>
              <a:t>pes-caprae</a:t>
            </a:r>
            <a:r>
              <a:rPr lang="it-IT" dirty="0" smtClean="0">
                <a:latin typeface="Times New Roman"/>
                <a:ea typeface="Times New Roman"/>
                <a:cs typeface="Times New Roman"/>
              </a:rPr>
              <a:t> </a:t>
            </a:r>
            <a:endParaRPr lang="it-IT" sz="1600" dirty="0">
              <a:ea typeface="Calibri"/>
              <a:cs typeface="Times New Roman"/>
            </a:endParaRPr>
          </a:p>
          <a:p>
            <a:pPr marL="342900" lvl="0" indent="-342900">
              <a:lnSpc>
                <a:spcPct val="115000"/>
              </a:lnSpc>
              <a:spcAft>
                <a:spcPts val="1000"/>
              </a:spcAft>
              <a:buSzPts val="1000"/>
              <a:buFont typeface="Symbol"/>
              <a:buChar char=""/>
              <a:tabLst>
                <a:tab pos="457200" algn="l"/>
              </a:tabLst>
            </a:pPr>
            <a:r>
              <a:rPr lang="en-US" i="1" dirty="0">
                <a:solidFill>
                  <a:srgbClr val="000000"/>
                </a:solidFill>
                <a:latin typeface="Arial"/>
                <a:ea typeface="Times New Roman"/>
                <a:cs typeface="Times New Roman"/>
              </a:rPr>
              <a:t>Boletus </a:t>
            </a:r>
            <a:r>
              <a:rPr lang="en-US" i="1" dirty="0" err="1">
                <a:solidFill>
                  <a:srgbClr val="000000"/>
                </a:solidFill>
                <a:latin typeface="Arial"/>
                <a:ea typeface="Times New Roman"/>
                <a:cs typeface="Times New Roman"/>
              </a:rPr>
              <a:t>subappendiculatus</a:t>
            </a:r>
            <a:r>
              <a:rPr lang="en-US" dirty="0">
                <a:latin typeface="Times New Roman"/>
                <a:ea typeface="Times New Roman"/>
                <a:cs typeface="Times New Roman"/>
              </a:rPr>
              <a:t> </a:t>
            </a:r>
            <a:endParaRPr lang="it-IT" sz="1600" dirty="0">
              <a:ea typeface="Calibri"/>
              <a:cs typeface="Times New Roman"/>
            </a:endParaRPr>
          </a:p>
          <a:p>
            <a:pPr marL="342900" lvl="0" indent="-342900">
              <a:lnSpc>
                <a:spcPct val="115000"/>
              </a:lnSpc>
              <a:spcAft>
                <a:spcPts val="1000"/>
              </a:spcAft>
              <a:buSzPts val="1000"/>
              <a:buFont typeface="Symbol"/>
              <a:buChar char=""/>
              <a:tabLst>
                <a:tab pos="457200" algn="l"/>
              </a:tabLst>
            </a:pPr>
            <a:r>
              <a:rPr lang="en-US" i="1" dirty="0" err="1">
                <a:solidFill>
                  <a:srgbClr val="000000"/>
                </a:solidFill>
                <a:latin typeface="Arial"/>
                <a:ea typeface="Times New Roman"/>
                <a:cs typeface="Times New Roman"/>
              </a:rPr>
              <a:t>Fistulina</a:t>
            </a:r>
            <a:r>
              <a:rPr lang="en-US" i="1" dirty="0">
                <a:solidFill>
                  <a:srgbClr val="000000"/>
                </a:solidFill>
                <a:latin typeface="Arial"/>
                <a:ea typeface="Times New Roman"/>
                <a:cs typeface="Times New Roman"/>
              </a:rPr>
              <a:t> </a:t>
            </a:r>
            <a:r>
              <a:rPr lang="en-US" i="1" dirty="0" err="1">
                <a:solidFill>
                  <a:srgbClr val="000000"/>
                </a:solidFill>
                <a:latin typeface="Arial"/>
                <a:ea typeface="Times New Roman"/>
                <a:cs typeface="Times New Roman"/>
              </a:rPr>
              <a:t>epatica</a:t>
            </a:r>
            <a:r>
              <a:rPr lang="en-US" dirty="0">
                <a:latin typeface="Times New Roman"/>
                <a:ea typeface="Times New Roman"/>
                <a:cs typeface="Times New Roman"/>
              </a:rPr>
              <a:t> </a:t>
            </a:r>
            <a:endParaRPr lang="it-IT" sz="1600" dirty="0">
              <a:ea typeface="Calibri"/>
              <a:cs typeface="Times New Roman"/>
            </a:endParaRPr>
          </a:p>
          <a:p>
            <a:pPr marL="342900" lvl="0" indent="-342900">
              <a:lnSpc>
                <a:spcPct val="115000"/>
              </a:lnSpc>
              <a:spcAft>
                <a:spcPts val="1000"/>
              </a:spcAft>
              <a:buSzPts val="1000"/>
              <a:buFont typeface="Symbol"/>
              <a:buChar char=""/>
              <a:tabLst>
                <a:tab pos="457200" algn="l"/>
              </a:tabLst>
            </a:pPr>
            <a:r>
              <a:rPr lang="en-US" i="1" dirty="0" err="1">
                <a:solidFill>
                  <a:srgbClr val="000000"/>
                </a:solidFill>
                <a:latin typeface="Arial"/>
                <a:ea typeface="Times New Roman"/>
                <a:cs typeface="Times New Roman"/>
              </a:rPr>
              <a:t>Grifola</a:t>
            </a:r>
            <a:r>
              <a:rPr lang="en-US" i="1" dirty="0">
                <a:solidFill>
                  <a:srgbClr val="000000"/>
                </a:solidFill>
                <a:latin typeface="Arial"/>
                <a:ea typeface="Times New Roman"/>
                <a:cs typeface="Times New Roman"/>
              </a:rPr>
              <a:t> </a:t>
            </a:r>
            <a:r>
              <a:rPr lang="en-US" i="1" dirty="0" err="1">
                <a:solidFill>
                  <a:srgbClr val="000000"/>
                </a:solidFill>
                <a:latin typeface="Arial"/>
                <a:ea typeface="Times New Roman"/>
                <a:cs typeface="Times New Roman"/>
              </a:rPr>
              <a:t>frondosa</a:t>
            </a:r>
            <a:r>
              <a:rPr lang="en-US" dirty="0">
                <a:latin typeface="Times New Roman"/>
                <a:ea typeface="Times New Roman"/>
                <a:cs typeface="Times New Roman"/>
              </a:rPr>
              <a:t> </a:t>
            </a:r>
            <a:endParaRPr lang="it-IT" sz="1600" dirty="0">
              <a:ea typeface="Calibri"/>
              <a:cs typeface="Times New Roman"/>
            </a:endParaRPr>
          </a:p>
          <a:p>
            <a:pPr marL="342900" lvl="0" indent="-342900">
              <a:lnSpc>
                <a:spcPct val="115000"/>
              </a:lnSpc>
              <a:spcAft>
                <a:spcPts val="1000"/>
              </a:spcAft>
              <a:buSzPts val="1000"/>
              <a:buFont typeface="Symbol"/>
              <a:buChar char=""/>
              <a:tabLst>
                <a:tab pos="457200" algn="l"/>
              </a:tabLst>
            </a:pPr>
            <a:r>
              <a:rPr lang="en-US" i="1" dirty="0" err="1">
                <a:solidFill>
                  <a:srgbClr val="000000"/>
                </a:solidFill>
                <a:latin typeface="Arial"/>
                <a:ea typeface="Times New Roman"/>
                <a:cs typeface="Times New Roman"/>
              </a:rPr>
              <a:t>Hydnum</a:t>
            </a:r>
            <a:r>
              <a:rPr lang="en-US" i="1" dirty="0">
                <a:solidFill>
                  <a:srgbClr val="000000"/>
                </a:solidFill>
                <a:latin typeface="Arial"/>
                <a:ea typeface="Times New Roman"/>
                <a:cs typeface="Times New Roman"/>
              </a:rPr>
              <a:t> </a:t>
            </a:r>
            <a:r>
              <a:rPr lang="en-US" i="1" dirty="0" err="1">
                <a:solidFill>
                  <a:srgbClr val="000000"/>
                </a:solidFill>
                <a:latin typeface="Arial"/>
                <a:ea typeface="Times New Roman"/>
                <a:cs typeface="Times New Roman"/>
              </a:rPr>
              <a:t>rufescens</a:t>
            </a:r>
            <a:r>
              <a:rPr lang="en-US" dirty="0">
                <a:latin typeface="Times New Roman"/>
                <a:ea typeface="Times New Roman"/>
                <a:cs typeface="Times New Roman"/>
              </a:rPr>
              <a:t> </a:t>
            </a:r>
            <a:endParaRPr lang="it-IT" sz="1600" dirty="0">
              <a:ea typeface="Calibri"/>
              <a:cs typeface="Times New Roman"/>
            </a:endParaRPr>
          </a:p>
          <a:p>
            <a:pPr marL="342900" lvl="0" indent="-342900">
              <a:lnSpc>
                <a:spcPct val="115000"/>
              </a:lnSpc>
              <a:spcAft>
                <a:spcPts val="1000"/>
              </a:spcAft>
              <a:buSzPts val="1000"/>
              <a:buFont typeface="Symbol"/>
              <a:buChar char=""/>
              <a:tabLst>
                <a:tab pos="457200" algn="l"/>
              </a:tabLst>
            </a:pPr>
            <a:r>
              <a:rPr lang="en-US" i="1" dirty="0" err="1">
                <a:solidFill>
                  <a:srgbClr val="000000"/>
                </a:solidFill>
                <a:latin typeface="Arial"/>
                <a:ea typeface="Times New Roman"/>
                <a:cs typeface="Times New Roman"/>
              </a:rPr>
              <a:t>Hygrophorus</a:t>
            </a:r>
            <a:r>
              <a:rPr lang="en-US" i="1" dirty="0">
                <a:solidFill>
                  <a:srgbClr val="000000"/>
                </a:solidFill>
                <a:latin typeface="Arial"/>
                <a:ea typeface="Times New Roman"/>
                <a:cs typeface="Times New Roman"/>
              </a:rPr>
              <a:t> </a:t>
            </a:r>
            <a:r>
              <a:rPr lang="en-US" i="1" dirty="0" err="1">
                <a:solidFill>
                  <a:srgbClr val="000000"/>
                </a:solidFill>
                <a:latin typeface="Arial"/>
                <a:ea typeface="Times New Roman"/>
                <a:cs typeface="Times New Roman"/>
              </a:rPr>
              <a:t>hypothejus</a:t>
            </a:r>
            <a:r>
              <a:rPr lang="en-US" dirty="0">
                <a:latin typeface="Times New Roman"/>
                <a:ea typeface="Times New Roman"/>
                <a:cs typeface="Times New Roman"/>
              </a:rPr>
              <a:t> </a:t>
            </a:r>
            <a:endParaRPr lang="it-IT" sz="1600" dirty="0">
              <a:ea typeface="Calibri"/>
              <a:cs typeface="Times New Roman"/>
            </a:endParaRPr>
          </a:p>
          <a:p>
            <a:pPr marL="342900" lvl="0" indent="-342900">
              <a:lnSpc>
                <a:spcPct val="115000"/>
              </a:lnSpc>
              <a:spcAft>
                <a:spcPts val="1000"/>
              </a:spcAft>
              <a:buSzPts val="1000"/>
              <a:buFont typeface="Symbol"/>
              <a:buChar char=""/>
              <a:tabLst>
                <a:tab pos="457200" algn="l"/>
              </a:tabLst>
            </a:pPr>
            <a:r>
              <a:rPr lang="en-US" i="1" dirty="0" err="1">
                <a:solidFill>
                  <a:srgbClr val="000000"/>
                </a:solidFill>
                <a:latin typeface="Arial"/>
                <a:ea typeface="Times New Roman"/>
                <a:cs typeface="Times New Roman"/>
              </a:rPr>
              <a:t>Hygrophorus</a:t>
            </a:r>
            <a:r>
              <a:rPr lang="en-US" i="1" dirty="0">
                <a:solidFill>
                  <a:srgbClr val="000000"/>
                </a:solidFill>
                <a:latin typeface="Arial"/>
                <a:ea typeface="Times New Roman"/>
                <a:cs typeface="Times New Roman"/>
              </a:rPr>
              <a:t> </a:t>
            </a:r>
            <a:r>
              <a:rPr lang="en-US" i="1" dirty="0" err="1">
                <a:solidFill>
                  <a:srgbClr val="000000"/>
                </a:solidFill>
                <a:latin typeface="Arial"/>
                <a:ea typeface="Times New Roman"/>
                <a:cs typeface="Times New Roman"/>
              </a:rPr>
              <a:t>marzuolus</a:t>
            </a:r>
            <a:r>
              <a:rPr lang="en-US" dirty="0">
                <a:latin typeface="Times New Roman"/>
                <a:ea typeface="Times New Roman"/>
                <a:cs typeface="Times New Roman"/>
              </a:rPr>
              <a:t> </a:t>
            </a:r>
            <a:endParaRPr lang="it-IT" sz="1600" dirty="0">
              <a:ea typeface="Calibri"/>
              <a:cs typeface="Times New Roman"/>
            </a:endParaRPr>
          </a:p>
          <a:p>
            <a:pPr marL="342900" lvl="0" indent="-342900">
              <a:lnSpc>
                <a:spcPct val="115000"/>
              </a:lnSpc>
              <a:spcAft>
                <a:spcPts val="1000"/>
              </a:spcAft>
              <a:buSzPts val="1000"/>
              <a:buFont typeface="Symbol"/>
              <a:buChar char=""/>
              <a:tabLst>
                <a:tab pos="457200" algn="l"/>
              </a:tabLst>
            </a:pPr>
            <a:r>
              <a:rPr lang="en-US" i="1" dirty="0" err="1">
                <a:solidFill>
                  <a:srgbClr val="000000"/>
                </a:solidFill>
                <a:latin typeface="Arial"/>
                <a:ea typeface="Times New Roman"/>
                <a:cs typeface="Times New Roman"/>
              </a:rPr>
              <a:t>Hygrophorus</a:t>
            </a:r>
            <a:r>
              <a:rPr lang="en-US" i="1" dirty="0">
                <a:solidFill>
                  <a:srgbClr val="000000"/>
                </a:solidFill>
                <a:latin typeface="Arial"/>
                <a:ea typeface="Times New Roman"/>
                <a:cs typeface="Times New Roman"/>
              </a:rPr>
              <a:t> </a:t>
            </a:r>
            <a:r>
              <a:rPr lang="en-US" i="1" dirty="0" err="1">
                <a:solidFill>
                  <a:srgbClr val="000000"/>
                </a:solidFill>
                <a:latin typeface="Arial"/>
                <a:ea typeface="Times New Roman"/>
                <a:cs typeface="Times New Roman"/>
              </a:rPr>
              <a:t>pudorinus</a:t>
            </a:r>
            <a:r>
              <a:rPr lang="en-US" dirty="0">
                <a:latin typeface="Times New Roman"/>
                <a:ea typeface="Times New Roman"/>
                <a:cs typeface="Times New Roman"/>
              </a:rPr>
              <a:t> </a:t>
            </a:r>
            <a:endParaRPr lang="it-IT" sz="1600" dirty="0">
              <a:ea typeface="Calibri"/>
              <a:cs typeface="Times New Roman"/>
            </a:endParaRPr>
          </a:p>
          <a:p>
            <a:pPr marL="342900" lvl="0" indent="-342900">
              <a:lnSpc>
                <a:spcPct val="115000"/>
              </a:lnSpc>
              <a:spcAft>
                <a:spcPts val="1000"/>
              </a:spcAft>
              <a:buSzPts val="1000"/>
              <a:buFont typeface="Symbol"/>
              <a:buChar char=""/>
              <a:tabLst>
                <a:tab pos="457200" algn="l"/>
              </a:tabLst>
            </a:pPr>
            <a:r>
              <a:rPr lang="en-US" i="1" dirty="0" err="1">
                <a:solidFill>
                  <a:srgbClr val="000000"/>
                </a:solidFill>
                <a:latin typeface="Arial"/>
                <a:ea typeface="Times New Roman"/>
                <a:cs typeface="Times New Roman"/>
              </a:rPr>
              <a:t>Hygrophorus</a:t>
            </a:r>
            <a:r>
              <a:rPr lang="en-US" i="1" dirty="0">
                <a:solidFill>
                  <a:srgbClr val="000000"/>
                </a:solidFill>
                <a:latin typeface="Arial"/>
                <a:ea typeface="Times New Roman"/>
                <a:cs typeface="Times New Roman"/>
              </a:rPr>
              <a:t> </a:t>
            </a:r>
            <a:r>
              <a:rPr lang="en-US" i="1" dirty="0" err="1">
                <a:solidFill>
                  <a:srgbClr val="000000"/>
                </a:solidFill>
                <a:latin typeface="Arial"/>
                <a:ea typeface="Times New Roman"/>
                <a:cs typeface="Times New Roman"/>
              </a:rPr>
              <a:t>russula</a:t>
            </a:r>
            <a:r>
              <a:rPr lang="en-US" dirty="0">
                <a:latin typeface="Times New Roman"/>
                <a:ea typeface="Times New Roman"/>
                <a:cs typeface="Times New Roman"/>
              </a:rPr>
              <a:t> </a:t>
            </a:r>
            <a:endParaRPr lang="it-IT" sz="1600" dirty="0">
              <a:ea typeface="Calibri"/>
              <a:cs typeface="Times New Roman"/>
            </a:endParaRPr>
          </a:p>
        </p:txBody>
      </p:sp>
      <p:sp>
        <p:nvSpPr>
          <p:cNvPr id="3" name="Segnaposto piè di pagina 2"/>
          <p:cNvSpPr>
            <a:spLocks noGrp="1"/>
          </p:cNvSpPr>
          <p:nvPr>
            <p:ph type="ftr" sz="quarter" idx="11"/>
          </p:nvPr>
        </p:nvSpPr>
        <p:spPr/>
        <p:txBody>
          <a:bodyPr/>
          <a:lstStyle/>
          <a:p>
            <a:r>
              <a:rPr lang="it-IT" smtClean="0"/>
              <a:t>dott.for.Maurizio Angotti</a:t>
            </a:r>
            <a:endParaRPr lang="it-IT"/>
          </a:p>
        </p:txBody>
      </p:sp>
      <p:sp>
        <p:nvSpPr>
          <p:cNvPr id="4" name="Segnaposto numero diapositiva 3"/>
          <p:cNvSpPr>
            <a:spLocks noGrp="1"/>
          </p:cNvSpPr>
          <p:nvPr>
            <p:ph type="sldNum" sz="quarter" idx="12"/>
          </p:nvPr>
        </p:nvSpPr>
        <p:spPr/>
        <p:txBody>
          <a:bodyPr/>
          <a:lstStyle/>
          <a:p>
            <a:fld id="{ADDE3A60-E203-4368-903D-DE7CF04A4B8A}" type="slidenum">
              <a:rPr lang="it-IT" smtClean="0"/>
              <a:t>43</a:t>
            </a:fld>
            <a:endParaRPr lang="it-IT"/>
          </a:p>
        </p:txBody>
      </p:sp>
    </p:spTree>
    <p:extLst>
      <p:ext uri="{BB962C8B-B14F-4D97-AF65-F5344CB8AC3E}">
        <p14:creationId xmlns:p14="http://schemas.microsoft.com/office/powerpoint/2010/main" val="200734419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115616" y="1124744"/>
            <a:ext cx="6120680" cy="3856953"/>
          </a:xfrm>
          <a:prstGeom prst="rect">
            <a:avLst/>
          </a:prstGeom>
        </p:spPr>
        <p:txBody>
          <a:bodyPr wrap="square">
            <a:spAutoFit/>
          </a:bodyPr>
          <a:lstStyle/>
          <a:p>
            <a:pPr marL="342900" lvl="0" indent="-342900">
              <a:lnSpc>
                <a:spcPct val="115000"/>
              </a:lnSpc>
              <a:spcAft>
                <a:spcPts val="1000"/>
              </a:spcAft>
              <a:buSzPts val="1000"/>
              <a:buFont typeface="Symbol"/>
              <a:buChar char=""/>
              <a:tabLst>
                <a:tab pos="457200" algn="l"/>
              </a:tabLst>
            </a:pPr>
            <a:r>
              <a:rPr lang="en-US" i="1" dirty="0" err="1">
                <a:solidFill>
                  <a:srgbClr val="000000"/>
                </a:solidFill>
                <a:latin typeface="Arial"/>
                <a:ea typeface="Times New Roman"/>
                <a:cs typeface="Times New Roman"/>
              </a:rPr>
              <a:t>Lactarius</a:t>
            </a:r>
            <a:r>
              <a:rPr lang="en-US" i="1" dirty="0">
                <a:solidFill>
                  <a:srgbClr val="000000"/>
                </a:solidFill>
                <a:latin typeface="Arial"/>
                <a:ea typeface="Times New Roman"/>
                <a:cs typeface="Times New Roman"/>
              </a:rPr>
              <a:t> </a:t>
            </a:r>
            <a:r>
              <a:rPr lang="en-US" i="1" dirty="0" err="1">
                <a:solidFill>
                  <a:srgbClr val="000000"/>
                </a:solidFill>
                <a:latin typeface="Arial"/>
                <a:ea typeface="Times New Roman"/>
                <a:cs typeface="Times New Roman"/>
              </a:rPr>
              <a:t>salmonicolor</a:t>
            </a:r>
            <a:r>
              <a:rPr lang="en-US" dirty="0">
                <a:solidFill>
                  <a:srgbClr val="2F2B20"/>
                </a:solidFill>
                <a:latin typeface="Times New Roman"/>
                <a:ea typeface="Times New Roman"/>
                <a:cs typeface="Times New Roman"/>
              </a:rPr>
              <a:t> </a:t>
            </a:r>
            <a:endParaRPr lang="it-IT" sz="1600" dirty="0">
              <a:solidFill>
                <a:srgbClr val="2F2B20"/>
              </a:solidFill>
              <a:ea typeface="Calibri"/>
              <a:cs typeface="Times New Roman"/>
            </a:endParaRPr>
          </a:p>
          <a:p>
            <a:pPr marL="342900" lvl="0" indent="-342900">
              <a:lnSpc>
                <a:spcPct val="115000"/>
              </a:lnSpc>
              <a:spcAft>
                <a:spcPts val="1000"/>
              </a:spcAft>
              <a:buSzPts val="1000"/>
              <a:buFont typeface="Symbol"/>
              <a:buChar char=""/>
              <a:tabLst>
                <a:tab pos="457200" algn="l"/>
              </a:tabLst>
            </a:pPr>
            <a:r>
              <a:rPr lang="en-US" i="1" dirty="0" err="1">
                <a:solidFill>
                  <a:srgbClr val="000000"/>
                </a:solidFill>
                <a:latin typeface="Arial"/>
                <a:ea typeface="Times New Roman"/>
                <a:cs typeface="Times New Roman"/>
              </a:rPr>
              <a:t>Lactarius</a:t>
            </a:r>
            <a:r>
              <a:rPr lang="en-US" i="1" dirty="0">
                <a:solidFill>
                  <a:srgbClr val="000000"/>
                </a:solidFill>
                <a:latin typeface="Arial"/>
                <a:ea typeface="Times New Roman"/>
                <a:cs typeface="Times New Roman"/>
              </a:rPr>
              <a:t> </a:t>
            </a:r>
            <a:r>
              <a:rPr lang="en-US" i="1" dirty="0" err="1">
                <a:solidFill>
                  <a:srgbClr val="000000"/>
                </a:solidFill>
                <a:latin typeface="Arial"/>
                <a:ea typeface="Times New Roman"/>
                <a:cs typeface="Times New Roman"/>
              </a:rPr>
              <a:t>sanguifluus</a:t>
            </a:r>
            <a:r>
              <a:rPr lang="en-US" dirty="0">
                <a:solidFill>
                  <a:srgbClr val="2F2B20"/>
                </a:solidFill>
                <a:latin typeface="Times New Roman"/>
                <a:ea typeface="Times New Roman"/>
                <a:cs typeface="Times New Roman"/>
              </a:rPr>
              <a:t> </a:t>
            </a:r>
            <a:endParaRPr lang="it-IT" sz="1600" dirty="0">
              <a:solidFill>
                <a:srgbClr val="2F2B20"/>
              </a:solidFill>
              <a:ea typeface="Calibri"/>
              <a:cs typeface="Times New Roman"/>
            </a:endParaRPr>
          </a:p>
          <a:p>
            <a:pPr marL="342900" lvl="0" indent="-342900">
              <a:lnSpc>
                <a:spcPct val="115000"/>
              </a:lnSpc>
              <a:spcAft>
                <a:spcPts val="1000"/>
              </a:spcAft>
              <a:buSzPts val="1000"/>
              <a:buFont typeface="Symbol"/>
              <a:buChar char=""/>
              <a:tabLst>
                <a:tab pos="457200" algn="l"/>
              </a:tabLst>
            </a:pPr>
            <a:r>
              <a:rPr lang="en-US" i="1" dirty="0" err="1">
                <a:solidFill>
                  <a:srgbClr val="000000"/>
                </a:solidFill>
                <a:latin typeface="Arial"/>
                <a:ea typeface="Times New Roman"/>
                <a:cs typeface="Times New Roman"/>
              </a:rPr>
              <a:t>Lactarius</a:t>
            </a:r>
            <a:r>
              <a:rPr lang="en-US" i="1" dirty="0">
                <a:solidFill>
                  <a:srgbClr val="000000"/>
                </a:solidFill>
                <a:latin typeface="Arial"/>
                <a:ea typeface="Times New Roman"/>
                <a:cs typeface="Times New Roman"/>
              </a:rPr>
              <a:t> </a:t>
            </a:r>
            <a:r>
              <a:rPr lang="en-US" i="1" dirty="0" err="1">
                <a:solidFill>
                  <a:srgbClr val="000000"/>
                </a:solidFill>
                <a:latin typeface="Arial"/>
                <a:ea typeface="Times New Roman"/>
                <a:cs typeface="Times New Roman"/>
              </a:rPr>
              <a:t>semisanguifluus</a:t>
            </a:r>
            <a:r>
              <a:rPr lang="en-US" dirty="0">
                <a:solidFill>
                  <a:srgbClr val="2F2B20"/>
                </a:solidFill>
                <a:latin typeface="Times New Roman"/>
                <a:ea typeface="Times New Roman"/>
                <a:cs typeface="Times New Roman"/>
              </a:rPr>
              <a:t> </a:t>
            </a:r>
            <a:endParaRPr lang="it-IT" sz="1600" dirty="0">
              <a:solidFill>
                <a:srgbClr val="2F2B20"/>
              </a:solidFill>
              <a:ea typeface="Calibri"/>
              <a:cs typeface="Times New Roman"/>
            </a:endParaRPr>
          </a:p>
          <a:p>
            <a:pPr marL="342900" lvl="0" indent="-342900">
              <a:lnSpc>
                <a:spcPct val="115000"/>
              </a:lnSpc>
              <a:spcAft>
                <a:spcPts val="1000"/>
              </a:spcAft>
              <a:buSzPts val="1000"/>
              <a:buFont typeface="Symbol"/>
              <a:buChar char=""/>
              <a:tabLst>
                <a:tab pos="457200" algn="l"/>
              </a:tabLst>
            </a:pPr>
            <a:r>
              <a:rPr lang="en-US" i="1" dirty="0" err="1">
                <a:solidFill>
                  <a:srgbClr val="000000"/>
                </a:solidFill>
                <a:latin typeface="Arial"/>
                <a:ea typeface="Times New Roman"/>
                <a:cs typeface="Times New Roman"/>
              </a:rPr>
              <a:t>Lactarius</a:t>
            </a:r>
            <a:r>
              <a:rPr lang="en-US" i="1" dirty="0">
                <a:solidFill>
                  <a:srgbClr val="000000"/>
                </a:solidFill>
                <a:latin typeface="Arial"/>
                <a:ea typeface="Times New Roman"/>
                <a:cs typeface="Times New Roman"/>
              </a:rPr>
              <a:t> </a:t>
            </a:r>
            <a:r>
              <a:rPr lang="en-US" i="1" dirty="0" err="1">
                <a:solidFill>
                  <a:srgbClr val="000000"/>
                </a:solidFill>
                <a:latin typeface="Arial"/>
                <a:ea typeface="Times New Roman"/>
                <a:cs typeface="Times New Roman"/>
              </a:rPr>
              <a:t>vinosus</a:t>
            </a:r>
            <a:r>
              <a:rPr lang="en-US" i="1" dirty="0">
                <a:solidFill>
                  <a:srgbClr val="000000"/>
                </a:solidFill>
                <a:latin typeface="Arial"/>
                <a:ea typeface="Times New Roman"/>
                <a:cs typeface="Times New Roman"/>
              </a:rPr>
              <a:t> (= </a:t>
            </a:r>
            <a:r>
              <a:rPr lang="en-US" i="1" dirty="0" err="1">
                <a:solidFill>
                  <a:srgbClr val="000000"/>
                </a:solidFill>
                <a:latin typeface="Arial"/>
                <a:ea typeface="Times New Roman"/>
                <a:cs typeface="Times New Roman"/>
              </a:rPr>
              <a:t>Lactarius</a:t>
            </a:r>
            <a:r>
              <a:rPr lang="en-US" i="1" dirty="0">
                <a:solidFill>
                  <a:srgbClr val="000000"/>
                </a:solidFill>
                <a:latin typeface="Arial"/>
                <a:ea typeface="Times New Roman"/>
                <a:cs typeface="Times New Roman"/>
              </a:rPr>
              <a:t> </a:t>
            </a:r>
            <a:r>
              <a:rPr lang="en-US" i="1" dirty="0" err="1">
                <a:solidFill>
                  <a:srgbClr val="000000"/>
                </a:solidFill>
                <a:latin typeface="Arial"/>
                <a:ea typeface="Times New Roman"/>
                <a:cs typeface="Times New Roman"/>
              </a:rPr>
              <a:t>sanguifluus</a:t>
            </a:r>
            <a:r>
              <a:rPr lang="en-US" i="1" dirty="0">
                <a:solidFill>
                  <a:srgbClr val="000000"/>
                </a:solidFill>
                <a:latin typeface="Arial"/>
                <a:ea typeface="Times New Roman"/>
                <a:cs typeface="Times New Roman"/>
              </a:rPr>
              <a:t> var. </a:t>
            </a:r>
            <a:r>
              <a:rPr lang="en-US" i="1" dirty="0" err="1">
                <a:solidFill>
                  <a:srgbClr val="000000"/>
                </a:solidFill>
                <a:latin typeface="Arial"/>
                <a:ea typeface="Times New Roman"/>
                <a:cs typeface="Times New Roman"/>
              </a:rPr>
              <a:t>violaceus</a:t>
            </a:r>
            <a:r>
              <a:rPr lang="en-US" i="1" dirty="0">
                <a:solidFill>
                  <a:srgbClr val="000000"/>
                </a:solidFill>
                <a:latin typeface="Arial"/>
                <a:ea typeface="Times New Roman"/>
                <a:cs typeface="Times New Roman"/>
              </a:rPr>
              <a:t>)</a:t>
            </a:r>
            <a:r>
              <a:rPr lang="en-US" dirty="0">
                <a:solidFill>
                  <a:srgbClr val="2F2B20"/>
                </a:solidFill>
                <a:latin typeface="Times New Roman"/>
                <a:ea typeface="Times New Roman"/>
                <a:cs typeface="Times New Roman"/>
              </a:rPr>
              <a:t> </a:t>
            </a:r>
            <a:endParaRPr lang="it-IT" sz="1600" dirty="0">
              <a:solidFill>
                <a:srgbClr val="2F2B20"/>
              </a:solidFill>
              <a:ea typeface="Calibri"/>
              <a:cs typeface="Times New Roman"/>
            </a:endParaRPr>
          </a:p>
          <a:p>
            <a:pPr marL="342900" lvl="0" indent="-342900">
              <a:lnSpc>
                <a:spcPct val="115000"/>
              </a:lnSpc>
              <a:spcAft>
                <a:spcPts val="1000"/>
              </a:spcAft>
              <a:buSzPts val="1000"/>
              <a:buFont typeface="Symbol"/>
              <a:buChar char=""/>
              <a:tabLst>
                <a:tab pos="457200" algn="l"/>
              </a:tabLst>
            </a:pPr>
            <a:r>
              <a:rPr lang="en-US" i="1" dirty="0" err="1">
                <a:solidFill>
                  <a:srgbClr val="000000"/>
                </a:solidFill>
                <a:latin typeface="Arial"/>
                <a:ea typeface="Times New Roman"/>
                <a:cs typeface="Times New Roman"/>
              </a:rPr>
              <a:t>Laetiporus</a:t>
            </a:r>
            <a:r>
              <a:rPr lang="en-US" i="1" dirty="0">
                <a:solidFill>
                  <a:srgbClr val="000000"/>
                </a:solidFill>
                <a:latin typeface="Arial"/>
                <a:ea typeface="Times New Roman"/>
                <a:cs typeface="Times New Roman"/>
              </a:rPr>
              <a:t> </a:t>
            </a:r>
            <a:r>
              <a:rPr lang="en-US" i="1" dirty="0" err="1">
                <a:solidFill>
                  <a:srgbClr val="000000"/>
                </a:solidFill>
                <a:latin typeface="Arial"/>
                <a:ea typeface="Times New Roman"/>
                <a:cs typeface="Times New Roman"/>
              </a:rPr>
              <a:t>sulphureus</a:t>
            </a:r>
            <a:r>
              <a:rPr lang="en-US" dirty="0">
                <a:solidFill>
                  <a:srgbClr val="2F2B20"/>
                </a:solidFill>
                <a:latin typeface="Times New Roman"/>
                <a:ea typeface="Times New Roman"/>
                <a:cs typeface="Times New Roman"/>
              </a:rPr>
              <a:t> </a:t>
            </a:r>
            <a:endParaRPr lang="it-IT" sz="1600" dirty="0" smtClean="0">
              <a:solidFill>
                <a:srgbClr val="2F2B20"/>
              </a:solidFill>
              <a:ea typeface="Times New Roman"/>
              <a:cs typeface="Times New Roman"/>
            </a:endParaRPr>
          </a:p>
          <a:p>
            <a:pPr marL="342900" lvl="0" indent="-342900">
              <a:lnSpc>
                <a:spcPct val="115000"/>
              </a:lnSpc>
              <a:spcAft>
                <a:spcPts val="1000"/>
              </a:spcAft>
              <a:buSzPts val="1000"/>
              <a:buFont typeface="Symbol"/>
              <a:buChar char=""/>
              <a:tabLst>
                <a:tab pos="457200" algn="l"/>
              </a:tabLst>
            </a:pPr>
            <a:r>
              <a:rPr lang="en-US" i="1" dirty="0" err="1" smtClean="0">
                <a:solidFill>
                  <a:srgbClr val="000000"/>
                </a:solidFill>
                <a:latin typeface="Arial"/>
                <a:ea typeface="Times New Roman"/>
                <a:cs typeface="Times New Roman"/>
              </a:rPr>
              <a:t>Lyophyllum</a:t>
            </a:r>
            <a:r>
              <a:rPr lang="en-US" i="1" dirty="0" smtClean="0">
                <a:solidFill>
                  <a:srgbClr val="000000"/>
                </a:solidFill>
                <a:latin typeface="Arial"/>
                <a:ea typeface="Times New Roman"/>
                <a:cs typeface="Times New Roman"/>
              </a:rPr>
              <a:t> </a:t>
            </a:r>
            <a:r>
              <a:rPr lang="en-US" i="1" dirty="0" err="1">
                <a:solidFill>
                  <a:srgbClr val="000000"/>
                </a:solidFill>
                <a:latin typeface="Arial"/>
                <a:ea typeface="Times New Roman"/>
                <a:cs typeface="Times New Roman"/>
              </a:rPr>
              <a:t>conglobatum</a:t>
            </a:r>
            <a:r>
              <a:rPr lang="en-US" dirty="0">
                <a:solidFill>
                  <a:srgbClr val="2F2B20"/>
                </a:solidFill>
                <a:latin typeface="Times New Roman"/>
                <a:ea typeface="Times New Roman"/>
                <a:cs typeface="Times New Roman"/>
              </a:rPr>
              <a:t> </a:t>
            </a:r>
            <a:endParaRPr lang="it-IT" sz="1600" dirty="0">
              <a:solidFill>
                <a:srgbClr val="2F2B20"/>
              </a:solidFill>
              <a:ea typeface="Calibri"/>
              <a:cs typeface="Times New Roman"/>
            </a:endParaRPr>
          </a:p>
          <a:p>
            <a:pPr marL="342900" lvl="0" indent="-342900">
              <a:lnSpc>
                <a:spcPct val="115000"/>
              </a:lnSpc>
              <a:spcAft>
                <a:spcPts val="1000"/>
              </a:spcAft>
              <a:buSzPts val="1000"/>
              <a:buFont typeface="Symbol"/>
              <a:buChar char=""/>
              <a:tabLst>
                <a:tab pos="457200" algn="l"/>
              </a:tabLst>
            </a:pPr>
            <a:r>
              <a:rPr lang="en-US" i="1" dirty="0" err="1">
                <a:solidFill>
                  <a:srgbClr val="000000"/>
                </a:solidFill>
                <a:latin typeface="Arial"/>
                <a:ea typeface="Times New Roman"/>
                <a:cs typeface="Times New Roman"/>
              </a:rPr>
              <a:t>Pisolitus</a:t>
            </a:r>
            <a:r>
              <a:rPr lang="en-US" i="1" dirty="0">
                <a:solidFill>
                  <a:srgbClr val="000000"/>
                </a:solidFill>
                <a:latin typeface="Arial"/>
                <a:ea typeface="Times New Roman"/>
                <a:cs typeface="Times New Roman"/>
              </a:rPr>
              <a:t> </a:t>
            </a:r>
            <a:r>
              <a:rPr lang="en-US" i="1" dirty="0" err="1">
                <a:solidFill>
                  <a:srgbClr val="000000"/>
                </a:solidFill>
                <a:latin typeface="Arial"/>
                <a:ea typeface="Times New Roman"/>
                <a:cs typeface="Times New Roman"/>
              </a:rPr>
              <a:t>arhizus</a:t>
            </a:r>
            <a:r>
              <a:rPr lang="en-US" dirty="0">
                <a:solidFill>
                  <a:srgbClr val="2F2B20"/>
                </a:solidFill>
                <a:latin typeface="Times New Roman"/>
                <a:ea typeface="Times New Roman"/>
                <a:cs typeface="Times New Roman"/>
              </a:rPr>
              <a:t> </a:t>
            </a:r>
            <a:endParaRPr lang="it-IT" sz="1600" dirty="0">
              <a:solidFill>
                <a:srgbClr val="2F2B20"/>
              </a:solidFill>
              <a:ea typeface="Calibri"/>
              <a:cs typeface="Times New Roman"/>
            </a:endParaRPr>
          </a:p>
          <a:p>
            <a:pPr marL="342900" lvl="0" indent="-342900">
              <a:lnSpc>
                <a:spcPct val="115000"/>
              </a:lnSpc>
              <a:spcAft>
                <a:spcPts val="1000"/>
              </a:spcAft>
              <a:buSzPts val="1000"/>
              <a:buFont typeface="Symbol"/>
              <a:buChar char=""/>
              <a:tabLst>
                <a:tab pos="457200" algn="l"/>
              </a:tabLst>
            </a:pPr>
            <a:r>
              <a:rPr lang="it-IT" i="1" dirty="0" err="1">
                <a:solidFill>
                  <a:srgbClr val="000000"/>
                </a:solidFill>
                <a:latin typeface="Arial"/>
                <a:ea typeface="Times New Roman"/>
                <a:cs typeface="Times New Roman"/>
              </a:rPr>
              <a:t>Pleurotus</a:t>
            </a:r>
            <a:r>
              <a:rPr lang="it-IT" i="1" dirty="0">
                <a:solidFill>
                  <a:srgbClr val="000000"/>
                </a:solidFill>
                <a:latin typeface="Arial"/>
                <a:ea typeface="Times New Roman"/>
                <a:cs typeface="Times New Roman"/>
              </a:rPr>
              <a:t> </a:t>
            </a:r>
            <a:r>
              <a:rPr lang="it-IT" i="1" dirty="0" err="1">
                <a:solidFill>
                  <a:srgbClr val="000000"/>
                </a:solidFill>
                <a:latin typeface="Arial"/>
                <a:ea typeface="Times New Roman"/>
                <a:cs typeface="Times New Roman"/>
              </a:rPr>
              <a:t>ferulae</a:t>
            </a:r>
            <a:r>
              <a:rPr lang="it-IT" dirty="0">
                <a:solidFill>
                  <a:srgbClr val="2F2B20"/>
                </a:solidFill>
                <a:latin typeface="Times New Roman"/>
                <a:ea typeface="Times New Roman"/>
                <a:cs typeface="Times New Roman"/>
              </a:rPr>
              <a:t> </a:t>
            </a:r>
            <a:endParaRPr lang="it-IT" sz="1600" dirty="0">
              <a:solidFill>
                <a:srgbClr val="2F2B20"/>
              </a:solidFill>
              <a:ea typeface="Calibri"/>
              <a:cs typeface="Times New Roman"/>
            </a:endParaRPr>
          </a:p>
        </p:txBody>
      </p:sp>
      <p:sp>
        <p:nvSpPr>
          <p:cNvPr id="3" name="Segnaposto piè di pagina 2"/>
          <p:cNvSpPr>
            <a:spLocks noGrp="1"/>
          </p:cNvSpPr>
          <p:nvPr>
            <p:ph type="ftr" sz="quarter" idx="11"/>
          </p:nvPr>
        </p:nvSpPr>
        <p:spPr/>
        <p:txBody>
          <a:bodyPr/>
          <a:lstStyle/>
          <a:p>
            <a:r>
              <a:rPr lang="it-IT" smtClean="0"/>
              <a:t>dott.for.Maurizio Angotti</a:t>
            </a:r>
            <a:endParaRPr lang="it-IT"/>
          </a:p>
        </p:txBody>
      </p:sp>
      <p:sp>
        <p:nvSpPr>
          <p:cNvPr id="4" name="Segnaposto numero diapositiva 3"/>
          <p:cNvSpPr>
            <a:spLocks noGrp="1"/>
          </p:cNvSpPr>
          <p:nvPr>
            <p:ph type="sldNum" sz="quarter" idx="12"/>
          </p:nvPr>
        </p:nvSpPr>
        <p:spPr/>
        <p:txBody>
          <a:bodyPr/>
          <a:lstStyle/>
          <a:p>
            <a:fld id="{ADDE3A60-E203-4368-903D-DE7CF04A4B8A}" type="slidenum">
              <a:rPr lang="it-IT" smtClean="0"/>
              <a:t>44</a:t>
            </a:fld>
            <a:endParaRPr lang="it-IT"/>
          </a:p>
        </p:txBody>
      </p:sp>
    </p:spTree>
    <p:extLst>
      <p:ext uri="{BB962C8B-B14F-4D97-AF65-F5344CB8AC3E}">
        <p14:creationId xmlns:p14="http://schemas.microsoft.com/office/powerpoint/2010/main" val="261883323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547664" y="989615"/>
            <a:ext cx="5598368" cy="4878771"/>
          </a:xfrm>
          <a:prstGeom prst="rect">
            <a:avLst/>
          </a:prstGeom>
        </p:spPr>
        <p:txBody>
          <a:bodyPr wrap="square">
            <a:spAutoFit/>
          </a:bodyPr>
          <a:lstStyle/>
          <a:p>
            <a:pPr marL="342900" lvl="0" indent="-342900">
              <a:lnSpc>
                <a:spcPct val="115000"/>
              </a:lnSpc>
              <a:spcAft>
                <a:spcPts val="1000"/>
              </a:spcAft>
              <a:buSzPts val="1000"/>
              <a:buFont typeface="Symbol"/>
              <a:buChar char=""/>
              <a:tabLst>
                <a:tab pos="457200" algn="l"/>
              </a:tabLst>
            </a:pPr>
            <a:r>
              <a:rPr lang="it-IT" i="1" dirty="0">
                <a:solidFill>
                  <a:srgbClr val="000000"/>
                </a:solidFill>
                <a:latin typeface="Arial"/>
                <a:ea typeface="Times New Roman"/>
                <a:cs typeface="Times New Roman"/>
              </a:rPr>
              <a:t>Russula aurea</a:t>
            </a:r>
            <a:r>
              <a:rPr lang="it-IT" dirty="0">
                <a:solidFill>
                  <a:srgbClr val="2F2B20"/>
                </a:solidFill>
                <a:latin typeface="Times New Roman"/>
                <a:ea typeface="Times New Roman"/>
                <a:cs typeface="Times New Roman"/>
              </a:rPr>
              <a:t> </a:t>
            </a:r>
            <a:endParaRPr lang="it-IT" sz="1600" dirty="0">
              <a:solidFill>
                <a:srgbClr val="2F2B20"/>
              </a:solidFill>
              <a:ea typeface="Calibri"/>
              <a:cs typeface="Times New Roman"/>
            </a:endParaRPr>
          </a:p>
          <a:p>
            <a:pPr marL="342900" lvl="0" indent="-342900">
              <a:lnSpc>
                <a:spcPct val="115000"/>
              </a:lnSpc>
              <a:spcAft>
                <a:spcPts val="1000"/>
              </a:spcAft>
              <a:buSzPts val="1000"/>
              <a:buFont typeface="Symbol"/>
              <a:buChar char=""/>
              <a:tabLst>
                <a:tab pos="457200" algn="l"/>
              </a:tabLst>
            </a:pPr>
            <a:r>
              <a:rPr lang="it-IT" i="1" dirty="0">
                <a:solidFill>
                  <a:srgbClr val="000000"/>
                </a:solidFill>
                <a:latin typeface="Arial"/>
                <a:ea typeface="Times New Roman"/>
                <a:cs typeface="Times New Roman"/>
              </a:rPr>
              <a:t>Russula </a:t>
            </a:r>
            <a:r>
              <a:rPr lang="it-IT" i="1" dirty="0" err="1">
                <a:solidFill>
                  <a:srgbClr val="000000"/>
                </a:solidFill>
                <a:latin typeface="Arial"/>
                <a:ea typeface="Times New Roman"/>
                <a:cs typeface="Times New Roman"/>
              </a:rPr>
              <a:t>virescens</a:t>
            </a:r>
            <a:r>
              <a:rPr lang="it-IT" dirty="0">
                <a:solidFill>
                  <a:srgbClr val="2F2B20"/>
                </a:solidFill>
                <a:latin typeface="Times New Roman"/>
                <a:ea typeface="Times New Roman"/>
                <a:cs typeface="Times New Roman"/>
              </a:rPr>
              <a:t> </a:t>
            </a:r>
            <a:endParaRPr lang="it-IT" sz="1600" dirty="0">
              <a:solidFill>
                <a:srgbClr val="2F2B20"/>
              </a:solidFill>
              <a:ea typeface="Calibri"/>
              <a:cs typeface="Times New Roman"/>
            </a:endParaRPr>
          </a:p>
          <a:p>
            <a:pPr marL="342900" lvl="0" indent="-342900">
              <a:lnSpc>
                <a:spcPct val="115000"/>
              </a:lnSpc>
              <a:spcAft>
                <a:spcPts val="1000"/>
              </a:spcAft>
              <a:buSzPts val="1000"/>
              <a:buFont typeface="Symbol"/>
              <a:buChar char=""/>
              <a:tabLst>
                <a:tab pos="457200" algn="l"/>
              </a:tabLst>
            </a:pPr>
            <a:r>
              <a:rPr lang="it-IT" i="1" dirty="0">
                <a:solidFill>
                  <a:srgbClr val="000000"/>
                </a:solidFill>
                <a:latin typeface="Arial"/>
                <a:ea typeface="Times New Roman"/>
                <a:cs typeface="Times New Roman"/>
              </a:rPr>
              <a:t>Russula </a:t>
            </a:r>
            <a:r>
              <a:rPr lang="it-IT" i="1" dirty="0" err="1">
                <a:solidFill>
                  <a:srgbClr val="000000"/>
                </a:solidFill>
                <a:latin typeface="Arial"/>
                <a:ea typeface="Times New Roman"/>
                <a:cs typeface="Times New Roman"/>
              </a:rPr>
              <a:t>cyanoxantha</a:t>
            </a:r>
            <a:r>
              <a:rPr lang="it-IT" dirty="0">
                <a:solidFill>
                  <a:srgbClr val="2F2B20"/>
                </a:solidFill>
                <a:latin typeface="Times New Roman"/>
                <a:ea typeface="Times New Roman"/>
                <a:cs typeface="Times New Roman"/>
              </a:rPr>
              <a:t> </a:t>
            </a:r>
            <a:endParaRPr lang="it-IT" sz="1600" dirty="0">
              <a:solidFill>
                <a:srgbClr val="2F2B20"/>
              </a:solidFill>
              <a:ea typeface="Calibri"/>
              <a:cs typeface="Times New Roman"/>
            </a:endParaRPr>
          </a:p>
          <a:p>
            <a:pPr marL="342900" lvl="0" indent="-342900">
              <a:lnSpc>
                <a:spcPct val="115000"/>
              </a:lnSpc>
              <a:spcAft>
                <a:spcPts val="1000"/>
              </a:spcAft>
              <a:buSzPts val="1000"/>
              <a:buFont typeface="Symbol"/>
              <a:buChar char=""/>
              <a:tabLst>
                <a:tab pos="457200" algn="l"/>
              </a:tabLst>
            </a:pPr>
            <a:r>
              <a:rPr lang="it-IT" i="1" dirty="0">
                <a:solidFill>
                  <a:srgbClr val="000000"/>
                </a:solidFill>
                <a:latin typeface="Arial"/>
                <a:ea typeface="Times New Roman"/>
                <a:cs typeface="Times New Roman"/>
              </a:rPr>
              <a:t>Russula </a:t>
            </a:r>
            <a:r>
              <a:rPr lang="it-IT" i="1" dirty="0" err="1">
                <a:solidFill>
                  <a:srgbClr val="000000"/>
                </a:solidFill>
                <a:latin typeface="Arial"/>
                <a:ea typeface="Times New Roman"/>
                <a:cs typeface="Times New Roman"/>
              </a:rPr>
              <a:t>delica</a:t>
            </a:r>
            <a:r>
              <a:rPr lang="it-IT" dirty="0">
                <a:solidFill>
                  <a:srgbClr val="2F2B20"/>
                </a:solidFill>
                <a:latin typeface="Times New Roman"/>
                <a:ea typeface="Times New Roman"/>
                <a:cs typeface="Times New Roman"/>
              </a:rPr>
              <a:t> </a:t>
            </a:r>
            <a:endParaRPr lang="it-IT" sz="1600" dirty="0">
              <a:solidFill>
                <a:srgbClr val="2F2B20"/>
              </a:solidFill>
              <a:ea typeface="Calibri"/>
              <a:cs typeface="Times New Roman"/>
            </a:endParaRPr>
          </a:p>
          <a:p>
            <a:pPr marL="342900" lvl="0" indent="-342900">
              <a:lnSpc>
                <a:spcPct val="115000"/>
              </a:lnSpc>
              <a:spcAft>
                <a:spcPts val="1000"/>
              </a:spcAft>
              <a:buSzPts val="1000"/>
              <a:buFont typeface="Symbol"/>
              <a:buChar char=""/>
              <a:tabLst>
                <a:tab pos="457200" algn="l"/>
              </a:tabLst>
            </a:pPr>
            <a:r>
              <a:rPr lang="it-IT" i="1" dirty="0">
                <a:solidFill>
                  <a:srgbClr val="000000"/>
                </a:solidFill>
                <a:latin typeface="Arial"/>
                <a:ea typeface="Times New Roman"/>
                <a:cs typeface="Times New Roman"/>
              </a:rPr>
              <a:t>Russula </a:t>
            </a:r>
            <a:r>
              <a:rPr lang="it-IT" i="1" dirty="0" err="1">
                <a:solidFill>
                  <a:srgbClr val="000000"/>
                </a:solidFill>
                <a:latin typeface="Arial"/>
                <a:ea typeface="Times New Roman"/>
                <a:cs typeface="Times New Roman"/>
              </a:rPr>
              <a:t>chloroides</a:t>
            </a:r>
            <a:r>
              <a:rPr lang="it-IT" dirty="0">
                <a:solidFill>
                  <a:srgbClr val="2F2B20"/>
                </a:solidFill>
                <a:latin typeface="Times New Roman"/>
                <a:ea typeface="Times New Roman"/>
                <a:cs typeface="Times New Roman"/>
              </a:rPr>
              <a:t> </a:t>
            </a:r>
            <a:endParaRPr lang="it-IT" sz="1600" dirty="0">
              <a:solidFill>
                <a:srgbClr val="2F2B20"/>
              </a:solidFill>
              <a:ea typeface="Calibri"/>
              <a:cs typeface="Times New Roman"/>
            </a:endParaRPr>
          </a:p>
          <a:p>
            <a:pPr marL="342900" lvl="0" indent="-342900">
              <a:lnSpc>
                <a:spcPct val="115000"/>
              </a:lnSpc>
              <a:spcAft>
                <a:spcPts val="1000"/>
              </a:spcAft>
              <a:buSzPts val="1000"/>
              <a:buFont typeface="Symbol"/>
              <a:buChar char=""/>
              <a:tabLst>
                <a:tab pos="457200" algn="l"/>
              </a:tabLst>
            </a:pPr>
            <a:r>
              <a:rPr lang="it-IT" i="1" dirty="0">
                <a:solidFill>
                  <a:srgbClr val="000000"/>
                </a:solidFill>
                <a:latin typeface="Arial"/>
                <a:ea typeface="Times New Roman"/>
                <a:cs typeface="Times New Roman"/>
              </a:rPr>
              <a:t>Russula </a:t>
            </a:r>
            <a:r>
              <a:rPr lang="it-IT" i="1" dirty="0" err="1">
                <a:solidFill>
                  <a:srgbClr val="000000"/>
                </a:solidFill>
                <a:latin typeface="Arial"/>
                <a:ea typeface="Times New Roman"/>
                <a:cs typeface="Times New Roman"/>
              </a:rPr>
              <a:t>vesca</a:t>
            </a:r>
            <a:r>
              <a:rPr lang="it-IT" dirty="0">
                <a:solidFill>
                  <a:srgbClr val="2F2B20"/>
                </a:solidFill>
                <a:latin typeface="Times New Roman"/>
                <a:ea typeface="Times New Roman"/>
                <a:cs typeface="Times New Roman"/>
              </a:rPr>
              <a:t> </a:t>
            </a:r>
            <a:endParaRPr lang="it-IT" sz="1600" dirty="0">
              <a:solidFill>
                <a:srgbClr val="2F2B20"/>
              </a:solidFill>
              <a:ea typeface="Calibri"/>
              <a:cs typeface="Times New Roman"/>
            </a:endParaRPr>
          </a:p>
          <a:p>
            <a:pPr marL="342900" lvl="0" indent="-342900">
              <a:lnSpc>
                <a:spcPct val="115000"/>
              </a:lnSpc>
              <a:spcAft>
                <a:spcPts val="1000"/>
              </a:spcAft>
              <a:buSzPts val="1000"/>
              <a:buFont typeface="Symbol"/>
              <a:buChar char=""/>
              <a:tabLst>
                <a:tab pos="457200" algn="l"/>
              </a:tabLst>
            </a:pPr>
            <a:r>
              <a:rPr lang="it-IT" i="1" dirty="0" err="1">
                <a:solidFill>
                  <a:srgbClr val="000000"/>
                </a:solidFill>
                <a:latin typeface="Arial"/>
                <a:ea typeface="Times New Roman"/>
                <a:cs typeface="Times New Roman"/>
              </a:rPr>
              <a:t>Ramaria</a:t>
            </a:r>
            <a:r>
              <a:rPr lang="it-IT" i="1" dirty="0">
                <a:solidFill>
                  <a:srgbClr val="000000"/>
                </a:solidFill>
                <a:latin typeface="Arial"/>
                <a:ea typeface="Times New Roman"/>
                <a:cs typeface="Times New Roman"/>
              </a:rPr>
              <a:t> </a:t>
            </a:r>
            <a:r>
              <a:rPr lang="it-IT" i="1" dirty="0" err="1">
                <a:solidFill>
                  <a:srgbClr val="000000"/>
                </a:solidFill>
                <a:latin typeface="Arial"/>
                <a:ea typeface="Times New Roman"/>
                <a:cs typeface="Times New Roman"/>
              </a:rPr>
              <a:t>botrytìs</a:t>
            </a:r>
            <a:r>
              <a:rPr lang="it-IT" dirty="0">
                <a:solidFill>
                  <a:srgbClr val="2F2B20"/>
                </a:solidFill>
                <a:latin typeface="Times New Roman"/>
                <a:ea typeface="Times New Roman"/>
                <a:cs typeface="Times New Roman"/>
              </a:rPr>
              <a:t> </a:t>
            </a:r>
            <a:endParaRPr lang="it-IT" sz="1600" dirty="0">
              <a:solidFill>
                <a:srgbClr val="2F2B20"/>
              </a:solidFill>
              <a:ea typeface="Calibri"/>
              <a:cs typeface="Times New Roman"/>
            </a:endParaRPr>
          </a:p>
          <a:p>
            <a:pPr marL="342900" lvl="0" indent="-342900">
              <a:lnSpc>
                <a:spcPct val="115000"/>
              </a:lnSpc>
              <a:spcAft>
                <a:spcPts val="1000"/>
              </a:spcAft>
              <a:buSzPts val="1000"/>
              <a:buFont typeface="Symbol"/>
              <a:buChar char=""/>
              <a:tabLst>
                <a:tab pos="457200" algn="l"/>
              </a:tabLst>
            </a:pPr>
            <a:r>
              <a:rPr lang="it-IT" i="1" dirty="0" err="1">
                <a:solidFill>
                  <a:srgbClr val="000000"/>
                </a:solidFill>
                <a:latin typeface="Arial"/>
                <a:ea typeface="Times New Roman"/>
                <a:cs typeface="Times New Roman"/>
              </a:rPr>
              <a:t>Suillus</a:t>
            </a:r>
            <a:r>
              <a:rPr lang="it-IT" i="1" dirty="0">
                <a:solidFill>
                  <a:srgbClr val="000000"/>
                </a:solidFill>
                <a:latin typeface="Arial"/>
                <a:ea typeface="Times New Roman"/>
                <a:cs typeface="Times New Roman"/>
              </a:rPr>
              <a:t> bellini</a:t>
            </a:r>
            <a:r>
              <a:rPr lang="it-IT" dirty="0">
                <a:solidFill>
                  <a:srgbClr val="2F2B20"/>
                </a:solidFill>
                <a:latin typeface="Times New Roman"/>
                <a:ea typeface="Times New Roman"/>
                <a:cs typeface="Times New Roman"/>
              </a:rPr>
              <a:t> </a:t>
            </a:r>
            <a:endParaRPr lang="it-IT" sz="1600" dirty="0">
              <a:solidFill>
                <a:srgbClr val="2F2B20"/>
              </a:solidFill>
              <a:ea typeface="Calibri"/>
              <a:cs typeface="Times New Roman"/>
            </a:endParaRPr>
          </a:p>
          <a:p>
            <a:pPr marL="342900" lvl="0" indent="-342900">
              <a:lnSpc>
                <a:spcPct val="115000"/>
              </a:lnSpc>
              <a:spcAft>
                <a:spcPts val="1000"/>
              </a:spcAft>
              <a:buSzPts val="1000"/>
              <a:buFont typeface="Symbol"/>
              <a:buChar char=""/>
              <a:tabLst>
                <a:tab pos="457200" algn="l"/>
              </a:tabLst>
            </a:pPr>
            <a:r>
              <a:rPr lang="it-IT" i="1" dirty="0" err="1">
                <a:solidFill>
                  <a:srgbClr val="000000"/>
                </a:solidFill>
                <a:latin typeface="Arial"/>
                <a:ea typeface="Times New Roman"/>
                <a:cs typeface="Times New Roman"/>
              </a:rPr>
              <a:t>Tricholoma</a:t>
            </a:r>
            <a:r>
              <a:rPr lang="it-IT" i="1" dirty="0">
                <a:solidFill>
                  <a:srgbClr val="000000"/>
                </a:solidFill>
                <a:latin typeface="Arial"/>
                <a:ea typeface="Times New Roman"/>
                <a:cs typeface="Times New Roman"/>
              </a:rPr>
              <a:t> </a:t>
            </a:r>
            <a:r>
              <a:rPr lang="it-IT" i="1" dirty="0" err="1">
                <a:solidFill>
                  <a:srgbClr val="000000"/>
                </a:solidFill>
                <a:latin typeface="Arial"/>
                <a:ea typeface="Times New Roman"/>
                <a:cs typeface="Times New Roman"/>
              </a:rPr>
              <a:t>acerbum</a:t>
            </a:r>
            <a:r>
              <a:rPr lang="it-IT" dirty="0">
                <a:solidFill>
                  <a:srgbClr val="2F2B20"/>
                </a:solidFill>
                <a:latin typeface="Times New Roman"/>
                <a:ea typeface="Times New Roman"/>
                <a:cs typeface="Times New Roman"/>
              </a:rPr>
              <a:t> </a:t>
            </a:r>
            <a:endParaRPr lang="it-IT" sz="1600" dirty="0">
              <a:solidFill>
                <a:srgbClr val="2F2B20"/>
              </a:solidFill>
              <a:ea typeface="Calibri"/>
              <a:cs typeface="Times New Roman"/>
            </a:endParaRPr>
          </a:p>
          <a:p>
            <a:pPr marL="342900" lvl="0" indent="-342900">
              <a:lnSpc>
                <a:spcPct val="115000"/>
              </a:lnSpc>
              <a:spcAft>
                <a:spcPts val="1000"/>
              </a:spcAft>
              <a:buSzPts val="1000"/>
              <a:buFont typeface="Symbol"/>
              <a:buChar char=""/>
              <a:tabLst>
                <a:tab pos="457200" algn="l"/>
              </a:tabLst>
            </a:pPr>
            <a:r>
              <a:rPr lang="it-IT" i="1" dirty="0" err="1">
                <a:solidFill>
                  <a:srgbClr val="000000"/>
                </a:solidFill>
                <a:latin typeface="Arial"/>
                <a:ea typeface="Times New Roman"/>
                <a:cs typeface="Times New Roman"/>
              </a:rPr>
              <a:t>Tricholoma</a:t>
            </a:r>
            <a:r>
              <a:rPr lang="it-IT" i="1" dirty="0">
                <a:solidFill>
                  <a:srgbClr val="000000"/>
                </a:solidFill>
                <a:latin typeface="Arial"/>
                <a:ea typeface="Times New Roman"/>
                <a:cs typeface="Times New Roman"/>
              </a:rPr>
              <a:t> </a:t>
            </a:r>
            <a:r>
              <a:rPr lang="it-IT" i="1" dirty="0" err="1">
                <a:solidFill>
                  <a:srgbClr val="000000"/>
                </a:solidFill>
                <a:latin typeface="Arial"/>
                <a:ea typeface="Times New Roman"/>
                <a:cs typeface="Times New Roman"/>
              </a:rPr>
              <a:t>populinum</a:t>
            </a:r>
            <a:r>
              <a:rPr lang="it-IT" dirty="0">
                <a:solidFill>
                  <a:srgbClr val="2F2B20"/>
                </a:solidFill>
                <a:latin typeface="Times New Roman"/>
                <a:ea typeface="Times New Roman"/>
                <a:cs typeface="Times New Roman"/>
              </a:rPr>
              <a:t> </a:t>
            </a:r>
            <a:endParaRPr lang="it-IT" sz="1600" dirty="0">
              <a:solidFill>
                <a:srgbClr val="2F2B20"/>
              </a:solidFill>
              <a:ea typeface="Calibri"/>
              <a:cs typeface="Times New Roman"/>
            </a:endParaRPr>
          </a:p>
          <a:p>
            <a:pPr marL="342900" lvl="0" indent="-342900">
              <a:lnSpc>
                <a:spcPct val="115000"/>
              </a:lnSpc>
              <a:spcAft>
                <a:spcPts val="1000"/>
              </a:spcAft>
              <a:buSzPts val="1000"/>
              <a:buFont typeface="Symbol"/>
              <a:buChar char=""/>
              <a:tabLst>
                <a:tab pos="457200" algn="l"/>
              </a:tabLst>
            </a:pPr>
            <a:r>
              <a:rPr lang="it-IT" i="1" dirty="0" err="1">
                <a:solidFill>
                  <a:srgbClr val="000000"/>
                </a:solidFill>
                <a:latin typeface="Arial"/>
                <a:ea typeface="Times New Roman"/>
                <a:cs typeface="Times New Roman"/>
              </a:rPr>
              <a:t>Tricholoma</a:t>
            </a:r>
            <a:r>
              <a:rPr lang="it-IT" i="1" dirty="0">
                <a:solidFill>
                  <a:srgbClr val="000000"/>
                </a:solidFill>
                <a:latin typeface="Arial"/>
                <a:ea typeface="Times New Roman"/>
                <a:cs typeface="Times New Roman"/>
              </a:rPr>
              <a:t> </a:t>
            </a:r>
            <a:r>
              <a:rPr lang="it-IT" i="1" dirty="0" err="1">
                <a:solidFill>
                  <a:srgbClr val="000000"/>
                </a:solidFill>
                <a:latin typeface="Arial"/>
                <a:ea typeface="Times New Roman"/>
                <a:cs typeface="Times New Roman"/>
              </a:rPr>
              <a:t>stans</a:t>
            </a:r>
            <a:r>
              <a:rPr lang="it-IT" dirty="0">
                <a:solidFill>
                  <a:srgbClr val="2F2B20"/>
                </a:solidFill>
                <a:latin typeface="Times New Roman"/>
                <a:ea typeface="Times New Roman"/>
                <a:cs typeface="Times New Roman"/>
              </a:rPr>
              <a:t> </a:t>
            </a:r>
            <a:endParaRPr lang="it-IT" sz="1600" dirty="0">
              <a:solidFill>
                <a:srgbClr val="2F2B20"/>
              </a:solidFill>
              <a:ea typeface="Calibri"/>
              <a:cs typeface="Times New Roman"/>
            </a:endParaRPr>
          </a:p>
        </p:txBody>
      </p:sp>
      <p:sp>
        <p:nvSpPr>
          <p:cNvPr id="3" name="Segnaposto piè di pagina 2"/>
          <p:cNvSpPr>
            <a:spLocks noGrp="1"/>
          </p:cNvSpPr>
          <p:nvPr>
            <p:ph type="ftr" sz="quarter" idx="11"/>
          </p:nvPr>
        </p:nvSpPr>
        <p:spPr/>
        <p:txBody>
          <a:bodyPr/>
          <a:lstStyle/>
          <a:p>
            <a:r>
              <a:rPr lang="it-IT" smtClean="0"/>
              <a:t>dott.for.Maurizio Angotti</a:t>
            </a:r>
            <a:endParaRPr lang="it-IT"/>
          </a:p>
        </p:txBody>
      </p:sp>
      <p:sp>
        <p:nvSpPr>
          <p:cNvPr id="4" name="Segnaposto numero diapositiva 3"/>
          <p:cNvSpPr>
            <a:spLocks noGrp="1"/>
          </p:cNvSpPr>
          <p:nvPr>
            <p:ph type="sldNum" sz="quarter" idx="12"/>
          </p:nvPr>
        </p:nvSpPr>
        <p:spPr/>
        <p:txBody>
          <a:bodyPr/>
          <a:lstStyle/>
          <a:p>
            <a:fld id="{ADDE3A60-E203-4368-903D-DE7CF04A4B8A}" type="slidenum">
              <a:rPr lang="it-IT" smtClean="0"/>
              <a:t>45</a:t>
            </a:fld>
            <a:endParaRPr lang="it-IT"/>
          </a:p>
        </p:txBody>
      </p:sp>
    </p:spTree>
    <p:extLst>
      <p:ext uri="{BB962C8B-B14F-4D97-AF65-F5344CB8AC3E}">
        <p14:creationId xmlns:p14="http://schemas.microsoft.com/office/powerpoint/2010/main" val="297571036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043608" y="812642"/>
            <a:ext cx="7128792" cy="4914166"/>
          </a:xfrm>
          <a:prstGeom prst="rect">
            <a:avLst/>
          </a:prstGeom>
        </p:spPr>
        <p:txBody>
          <a:bodyPr wrap="square">
            <a:spAutoFit/>
          </a:bodyPr>
          <a:lstStyle/>
          <a:p>
            <a:pPr marL="342900" lvl="0" indent="-342900">
              <a:lnSpc>
                <a:spcPct val="115000"/>
              </a:lnSpc>
              <a:spcAft>
                <a:spcPts val="1000"/>
              </a:spcAft>
              <a:buSzPts val="1000"/>
              <a:buFont typeface="Symbol"/>
              <a:buChar char=""/>
              <a:tabLst>
                <a:tab pos="457200" algn="l"/>
              </a:tabLst>
            </a:pPr>
            <a:r>
              <a:rPr lang="it-IT" dirty="0">
                <a:latin typeface="Times New Roman"/>
                <a:ea typeface="Times New Roman"/>
                <a:cs typeface="Times New Roman"/>
              </a:rPr>
              <a:t> </a:t>
            </a:r>
            <a:endParaRPr lang="it-IT" sz="1600" dirty="0">
              <a:ea typeface="Calibri"/>
              <a:cs typeface="Times New Roman"/>
            </a:endParaRPr>
          </a:p>
          <a:p>
            <a:pPr algn="ctr">
              <a:lnSpc>
                <a:spcPct val="115000"/>
              </a:lnSpc>
              <a:spcAft>
                <a:spcPts val="1000"/>
              </a:spcAft>
            </a:pPr>
            <a:r>
              <a:rPr lang="it-IT" sz="2000" b="1" dirty="0">
                <a:solidFill>
                  <a:srgbClr val="000000"/>
                </a:solidFill>
                <a:latin typeface="Arial"/>
                <a:ea typeface="Times New Roman"/>
                <a:cs typeface="Times New Roman"/>
              </a:rPr>
              <a:t>ALLEGATO D</a:t>
            </a:r>
            <a:endParaRPr lang="it-IT" sz="1600" dirty="0">
              <a:ea typeface="Calibri"/>
              <a:cs typeface="Times New Roman"/>
            </a:endParaRPr>
          </a:p>
          <a:p>
            <a:pPr>
              <a:lnSpc>
                <a:spcPct val="115000"/>
              </a:lnSpc>
              <a:spcAft>
                <a:spcPts val="1000"/>
              </a:spcAft>
            </a:pPr>
            <a:r>
              <a:rPr lang="it-IT" b="1" dirty="0">
                <a:latin typeface="Arial"/>
                <a:ea typeface="Times New Roman"/>
                <a:cs typeface="Times New Roman"/>
              </a:rPr>
              <a:t>SPECIE PROTETTE AI SENSI DELL'ART</a:t>
            </a:r>
            <a:r>
              <a:rPr lang="it-IT" b="1" dirty="0">
                <a:solidFill>
                  <a:srgbClr val="000000"/>
                </a:solidFill>
                <a:latin typeface="Arial"/>
                <a:ea typeface="Times New Roman"/>
                <a:cs typeface="Times New Roman"/>
              </a:rPr>
              <a:t>. 4, comma 5.</a:t>
            </a:r>
            <a:endParaRPr lang="it-IT" sz="1600" dirty="0">
              <a:ea typeface="Calibri"/>
              <a:cs typeface="Times New Roman"/>
            </a:endParaRPr>
          </a:p>
          <a:p>
            <a:pPr marL="342900" lvl="0" indent="-342900">
              <a:lnSpc>
                <a:spcPct val="115000"/>
              </a:lnSpc>
              <a:spcAft>
                <a:spcPts val="1000"/>
              </a:spcAft>
              <a:buSzPts val="1000"/>
              <a:buFont typeface="Symbol"/>
              <a:buChar char=""/>
              <a:tabLst>
                <a:tab pos="457200" algn="l"/>
              </a:tabLst>
            </a:pPr>
            <a:r>
              <a:rPr lang="it-IT" i="1" dirty="0">
                <a:solidFill>
                  <a:srgbClr val="000000"/>
                </a:solidFill>
                <a:latin typeface="Arial"/>
                <a:ea typeface="Times New Roman"/>
                <a:cs typeface="Times New Roman"/>
              </a:rPr>
              <a:t>Amanita </a:t>
            </a:r>
            <a:r>
              <a:rPr lang="it-IT" i="1" dirty="0" err="1">
                <a:solidFill>
                  <a:srgbClr val="000000"/>
                </a:solidFill>
                <a:latin typeface="Arial"/>
                <a:ea typeface="Times New Roman"/>
                <a:cs typeface="Times New Roman"/>
              </a:rPr>
              <a:t>caesarea</a:t>
            </a:r>
            <a:r>
              <a:rPr lang="it-IT" i="1" dirty="0">
                <a:solidFill>
                  <a:srgbClr val="000000"/>
                </a:solidFill>
                <a:latin typeface="Arial"/>
                <a:ea typeface="Times New Roman"/>
                <a:cs typeface="Times New Roman"/>
              </a:rPr>
              <a:t> </a:t>
            </a:r>
            <a:r>
              <a:rPr lang="it-IT" i="1" dirty="0" err="1" smtClean="0">
                <a:solidFill>
                  <a:srgbClr val="000000"/>
                </a:solidFill>
                <a:latin typeface="Arial"/>
                <a:ea typeface="Times New Roman"/>
                <a:cs typeface="Times New Roman"/>
              </a:rPr>
              <a:t>var</a:t>
            </a:r>
            <a:r>
              <a:rPr lang="it-IT" i="1" dirty="0" smtClean="0">
                <a:solidFill>
                  <a:srgbClr val="000000"/>
                </a:solidFill>
                <a:latin typeface="Arial"/>
                <a:ea typeface="Times New Roman"/>
                <a:cs typeface="Times New Roman"/>
              </a:rPr>
              <a:t>. </a:t>
            </a:r>
            <a:r>
              <a:rPr lang="it-IT" i="1" dirty="0">
                <a:solidFill>
                  <a:srgbClr val="000000"/>
                </a:solidFill>
                <a:latin typeface="Arial"/>
                <a:ea typeface="Times New Roman"/>
                <a:cs typeface="Times New Roman"/>
              </a:rPr>
              <a:t>alba</a:t>
            </a:r>
            <a:r>
              <a:rPr lang="it-IT" dirty="0">
                <a:latin typeface="Times New Roman"/>
                <a:ea typeface="Times New Roman"/>
                <a:cs typeface="Times New Roman"/>
              </a:rPr>
              <a:t> </a:t>
            </a:r>
            <a:endParaRPr lang="it-IT" sz="1600" dirty="0">
              <a:ea typeface="Calibri"/>
              <a:cs typeface="Times New Roman"/>
            </a:endParaRPr>
          </a:p>
          <a:p>
            <a:pPr marL="342900" lvl="0" indent="-342900">
              <a:lnSpc>
                <a:spcPct val="115000"/>
              </a:lnSpc>
              <a:spcAft>
                <a:spcPts val="1000"/>
              </a:spcAft>
              <a:buSzPts val="1000"/>
              <a:buFont typeface="Symbol"/>
              <a:buChar char=""/>
              <a:tabLst>
                <a:tab pos="457200" algn="l"/>
              </a:tabLst>
            </a:pPr>
            <a:r>
              <a:rPr lang="it-IT" i="1" dirty="0">
                <a:solidFill>
                  <a:srgbClr val="000000"/>
                </a:solidFill>
                <a:latin typeface="Arial"/>
                <a:ea typeface="Times New Roman"/>
                <a:cs typeface="Times New Roman"/>
              </a:rPr>
              <a:t>Amanita cocolla</a:t>
            </a:r>
            <a:r>
              <a:rPr lang="it-IT" dirty="0">
                <a:latin typeface="Times New Roman"/>
                <a:ea typeface="Times New Roman"/>
                <a:cs typeface="Times New Roman"/>
              </a:rPr>
              <a:t> </a:t>
            </a:r>
            <a:endParaRPr lang="it-IT" sz="1600" dirty="0">
              <a:ea typeface="Calibri"/>
              <a:cs typeface="Times New Roman"/>
            </a:endParaRPr>
          </a:p>
          <a:p>
            <a:pPr marL="342900" lvl="0" indent="-342900">
              <a:lnSpc>
                <a:spcPct val="115000"/>
              </a:lnSpc>
              <a:spcAft>
                <a:spcPts val="1000"/>
              </a:spcAft>
              <a:buSzPts val="1000"/>
              <a:buFont typeface="Symbol"/>
              <a:buChar char=""/>
              <a:tabLst>
                <a:tab pos="457200" algn="l"/>
              </a:tabLst>
            </a:pPr>
            <a:r>
              <a:rPr lang="en-US" i="1" dirty="0">
                <a:solidFill>
                  <a:srgbClr val="000000"/>
                </a:solidFill>
                <a:latin typeface="Arial"/>
                <a:ea typeface="Times New Roman"/>
                <a:cs typeface="Times New Roman"/>
              </a:rPr>
              <a:t>Boletus </a:t>
            </a:r>
            <a:r>
              <a:rPr lang="en-US" i="1" dirty="0" err="1">
                <a:solidFill>
                  <a:srgbClr val="000000"/>
                </a:solidFill>
                <a:latin typeface="Arial"/>
                <a:ea typeface="Times New Roman"/>
                <a:cs typeface="Times New Roman"/>
              </a:rPr>
              <a:t>dupainii</a:t>
            </a:r>
            <a:r>
              <a:rPr lang="en-US" dirty="0">
                <a:latin typeface="Times New Roman"/>
                <a:ea typeface="Times New Roman"/>
                <a:cs typeface="Times New Roman"/>
              </a:rPr>
              <a:t> </a:t>
            </a:r>
            <a:endParaRPr lang="it-IT" sz="1600" dirty="0">
              <a:ea typeface="Calibri"/>
              <a:cs typeface="Times New Roman"/>
            </a:endParaRPr>
          </a:p>
          <a:p>
            <a:pPr marL="342900" lvl="0" indent="-342900">
              <a:lnSpc>
                <a:spcPct val="115000"/>
              </a:lnSpc>
              <a:spcAft>
                <a:spcPts val="1000"/>
              </a:spcAft>
              <a:buSzPts val="1000"/>
              <a:buFont typeface="Symbol"/>
              <a:buChar char=""/>
              <a:tabLst>
                <a:tab pos="457200" algn="l"/>
              </a:tabLst>
            </a:pPr>
            <a:r>
              <a:rPr lang="en-US" i="1" dirty="0">
                <a:solidFill>
                  <a:srgbClr val="000000"/>
                </a:solidFill>
                <a:latin typeface="Arial"/>
                <a:ea typeface="Times New Roman"/>
                <a:cs typeface="Times New Roman"/>
              </a:rPr>
              <a:t>Boletus </a:t>
            </a:r>
            <a:r>
              <a:rPr lang="en-US" i="1" dirty="0" err="1">
                <a:solidFill>
                  <a:srgbClr val="000000"/>
                </a:solidFill>
                <a:latin typeface="Arial"/>
                <a:ea typeface="Times New Roman"/>
                <a:cs typeface="Times New Roman"/>
              </a:rPr>
              <a:t>edulis</a:t>
            </a:r>
            <a:r>
              <a:rPr lang="en-US" i="1" dirty="0">
                <a:solidFill>
                  <a:srgbClr val="000000"/>
                </a:solidFill>
                <a:latin typeface="Arial"/>
                <a:ea typeface="Times New Roman"/>
                <a:cs typeface="Times New Roman"/>
              </a:rPr>
              <a:t> var. </a:t>
            </a:r>
            <a:r>
              <a:rPr lang="en-US" i="1" dirty="0" err="1">
                <a:solidFill>
                  <a:srgbClr val="000000"/>
                </a:solidFill>
                <a:latin typeface="Arial"/>
                <a:ea typeface="Times New Roman"/>
                <a:cs typeface="Times New Roman"/>
              </a:rPr>
              <a:t>citrinus</a:t>
            </a:r>
            <a:r>
              <a:rPr lang="en-US" dirty="0">
                <a:latin typeface="Times New Roman"/>
                <a:ea typeface="Times New Roman"/>
                <a:cs typeface="Times New Roman"/>
              </a:rPr>
              <a:t> </a:t>
            </a:r>
            <a:endParaRPr lang="it-IT" sz="1600" dirty="0">
              <a:ea typeface="Calibri"/>
              <a:cs typeface="Times New Roman"/>
            </a:endParaRPr>
          </a:p>
          <a:p>
            <a:pPr marL="342900" lvl="0" indent="-342900">
              <a:lnSpc>
                <a:spcPct val="115000"/>
              </a:lnSpc>
              <a:spcAft>
                <a:spcPts val="1000"/>
              </a:spcAft>
              <a:buSzPts val="1000"/>
              <a:buFont typeface="Symbol"/>
              <a:buChar char=""/>
              <a:tabLst>
                <a:tab pos="457200" algn="l"/>
              </a:tabLst>
            </a:pPr>
            <a:r>
              <a:rPr lang="en-US" i="1" dirty="0">
                <a:solidFill>
                  <a:srgbClr val="000000"/>
                </a:solidFill>
                <a:latin typeface="Arial"/>
                <a:ea typeface="Times New Roman"/>
                <a:cs typeface="Times New Roman"/>
              </a:rPr>
              <a:t>Boletus </a:t>
            </a:r>
            <a:r>
              <a:rPr lang="en-US" i="1" dirty="0" err="1">
                <a:solidFill>
                  <a:srgbClr val="000000"/>
                </a:solidFill>
                <a:latin typeface="Arial"/>
                <a:ea typeface="Times New Roman"/>
                <a:cs typeface="Times New Roman"/>
              </a:rPr>
              <a:t>satanas</a:t>
            </a:r>
            <a:r>
              <a:rPr lang="en-US" dirty="0">
                <a:latin typeface="Times New Roman"/>
                <a:ea typeface="Times New Roman"/>
                <a:cs typeface="Times New Roman"/>
              </a:rPr>
              <a:t> </a:t>
            </a:r>
            <a:endParaRPr lang="it-IT" sz="1600" dirty="0">
              <a:ea typeface="Calibri"/>
              <a:cs typeface="Times New Roman"/>
            </a:endParaRPr>
          </a:p>
          <a:p>
            <a:pPr marL="342900" lvl="0" indent="-342900">
              <a:lnSpc>
                <a:spcPct val="115000"/>
              </a:lnSpc>
              <a:spcAft>
                <a:spcPts val="1000"/>
              </a:spcAft>
              <a:buSzPts val="1000"/>
              <a:buFont typeface="Symbol"/>
              <a:buChar char=""/>
              <a:tabLst>
                <a:tab pos="457200" algn="l"/>
              </a:tabLst>
            </a:pPr>
            <a:r>
              <a:rPr lang="en-US" i="1" dirty="0" err="1">
                <a:solidFill>
                  <a:srgbClr val="000000"/>
                </a:solidFill>
                <a:latin typeface="Arial"/>
                <a:ea typeface="Times New Roman"/>
                <a:cs typeface="Times New Roman"/>
              </a:rPr>
              <a:t>Lactarius</a:t>
            </a:r>
            <a:r>
              <a:rPr lang="en-US" i="1" dirty="0">
                <a:solidFill>
                  <a:srgbClr val="000000"/>
                </a:solidFill>
                <a:latin typeface="Arial"/>
                <a:ea typeface="Times New Roman"/>
                <a:cs typeface="Times New Roman"/>
              </a:rPr>
              <a:t> </a:t>
            </a:r>
            <a:r>
              <a:rPr lang="en-US" i="1" dirty="0" err="1">
                <a:solidFill>
                  <a:srgbClr val="000000"/>
                </a:solidFill>
                <a:latin typeface="Arial"/>
                <a:ea typeface="Times New Roman"/>
                <a:cs typeface="Times New Roman"/>
              </a:rPr>
              <a:t>mairei</a:t>
            </a:r>
            <a:r>
              <a:rPr lang="en-US" dirty="0">
                <a:latin typeface="Times New Roman"/>
                <a:ea typeface="Times New Roman"/>
                <a:cs typeface="Times New Roman"/>
              </a:rPr>
              <a:t> </a:t>
            </a:r>
            <a:endParaRPr lang="it-IT" sz="1600" dirty="0">
              <a:ea typeface="Calibri"/>
              <a:cs typeface="Times New Roman"/>
            </a:endParaRPr>
          </a:p>
          <a:p>
            <a:pPr marL="342900" lvl="0" indent="-342900">
              <a:lnSpc>
                <a:spcPct val="115000"/>
              </a:lnSpc>
              <a:spcAft>
                <a:spcPts val="1000"/>
              </a:spcAft>
              <a:buSzPts val="1000"/>
              <a:buFont typeface="Symbol"/>
              <a:buChar char=""/>
              <a:tabLst>
                <a:tab pos="457200" algn="l"/>
              </a:tabLst>
            </a:pPr>
            <a:r>
              <a:rPr lang="en-US" i="1" dirty="0" err="1">
                <a:solidFill>
                  <a:srgbClr val="000000"/>
                </a:solidFill>
                <a:latin typeface="Arial"/>
                <a:ea typeface="Times New Roman"/>
                <a:cs typeface="Times New Roman"/>
              </a:rPr>
              <a:t>Phaeolepiota</a:t>
            </a:r>
            <a:r>
              <a:rPr lang="en-US" i="1" dirty="0">
                <a:solidFill>
                  <a:srgbClr val="000000"/>
                </a:solidFill>
                <a:latin typeface="Arial"/>
                <a:ea typeface="Times New Roman"/>
                <a:cs typeface="Times New Roman"/>
              </a:rPr>
              <a:t> </a:t>
            </a:r>
            <a:r>
              <a:rPr lang="en-US" i="1" dirty="0" err="1">
                <a:solidFill>
                  <a:srgbClr val="000000"/>
                </a:solidFill>
                <a:latin typeface="Arial"/>
                <a:ea typeface="Times New Roman"/>
                <a:cs typeface="Times New Roman"/>
              </a:rPr>
              <a:t>aurea</a:t>
            </a:r>
            <a:r>
              <a:rPr lang="en-US" dirty="0">
                <a:latin typeface="Times New Roman"/>
                <a:ea typeface="Times New Roman"/>
                <a:cs typeface="Times New Roman"/>
              </a:rPr>
              <a:t> </a:t>
            </a:r>
            <a:endParaRPr lang="it-IT" sz="1600" dirty="0">
              <a:ea typeface="Calibri"/>
              <a:cs typeface="Times New Roman"/>
            </a:endParaRPr>
          </a:p>
          <a:p>
            <a:pPr marL="342900" lvl="0" indent="-342900">
              <a:lnSpc>
                <a:spcPct val="115000"/>
              </a:lnSpc>
              <a:spcAft>
                <a:spcPts val="1000"/>
              </a:spcAft>
              <a:buSzPts val="1000"/>
              <a:buFont typeface="Symbol"/>
              <a:buChar char=""/>
              <a:tabLst>
                <a:tab pos="457200" algn="l"/>
              </a:tabLst>
            </a:pPr>
            <a:r>
              <a:rPr lang="en-US" i="1" dirty="0" err="1">
                <a:solidFill>
                  <a:srgbClr val="000000"/>
                </a:solidFill>
                <a:latin typeface="Arial"/>
                <a:ea typeface="Times New Roman"/>
                <a:cs typeface="Times New Roman"/>
              </a:rPr>
              <a:t>Pulveroboletus</a:t>
            </a:r>
            <a:r>
              <a:rPr lang="en-US" i="1" dirty="0">
                <a:solidFill>
                  <a:srgbClr val="000000"/>
                </a:solidFill>
                <a:latin typeface="Arial"/>
                <a:ea typeface="Times New Roman"/>
                <a:cs typeface="Times New Roman"/>
              </a:rPr>
              <a:t> hemichrysus</a:t>
            </a:r>
            <a:r>
              <a:rPr lang="en-US" sz="800" i="1" dirty="0">
                <a:solidFill>
                  <a:srgbClr val="0000FF"/>
                </a:solidFill>
                <a:latin typeface="Arial"/>
                <a:ea typeface="Times New Roman"/>
                <a:cs typeface="Times New Roman"/>
              </a:rPr>
              <a:t>26</a:t>
            </a:r>
            <a:r>
              <a:rPr lang="en-US" dirty="0">
                <a:latin typeface="Times New Roman"/>
                <a:ea typeface="Times New Roman"/>
                <a:cs typeface="Times New Roman"/>
              </a:rPr>
              <a:t> </a:t>
            </a:r>
            <a:endParaRPr lang="it-IT" sz="1600" dirty="0">
              <a:ea typeface="Calibri"/>
              <a:cs typeface="Times New Roman"/>
            </a:endParaRPr>
          </a:p>
        </p:txBody>
      </p:sp>
      <p:sp>
        <p:nvSpPr>
          <p:cNvPr id="3" name="Segnaposto piè di pagina 2"/>
          <p:cNvSpPr>
            <a:spLocks noGrp="1"/>
          </p:cNvSpPr>
          <p:nvPr>
            <p:ph type="ftr" sz="quarter" idx="11"/>
          </p:nvPr>
        </p:nvSpPr>
        <p:spPr/>
        <p:txBody>
          <a:bodyPr/>
          <a:lstStyle/>
          <a:p>
            <a:r>
              <a:rPr lang="it-IT" smtClean="0"/>
              <a:t>dott.for.Maurizio Angotti</a:t>
            </a:r>
            <a:endParaRPr lang="it-IT"/>
          </a:p>
        </p:txBody>
      </p:sp>
      <p:sp>
        <p:nvSpPr>
          <p:cNvPr id="4" name="Segnaposto numero diapositiva 3"/>
          <p:cNvSpPr>
            <a:spLocks noGrp="1"/>
          </p:cNvSpPr>
          <p:nvPr>
            <p:ph type="sldNum" sz="quarter" idx="12"/>
          </p:nvPr>
        </p:nvSpPr>
        <p:spPr/>
        <p:txBody>
          <a:bodyPr/>
          <a:lstStyle/>
          <a:p>
            <a:fld id="{ADDE3A60-E203-4368-903D-DE7CF04A4B8A}" type="slidenum">
              <a:rPr lang="it-IT" smtClean="0"/>
              <a:t>46</a:t>
            </a:fld>
            <a:endParaRPr lang="it-IT"/>
          </a:p>
        </p:txBody>
      </p:sp>
    </p:spTree>
    <p:extLst>
      <p:ext uri="{BB962C8B-B14F-4D97-AF65-F5344CB8AC3E}">
        <p14:creationId xmlns:p14="http://schemas.microsoft.com/office/powerpoint/2010/main" val="176382625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7620000" cy="4810546"/>
          </a:xfrm>
        </p:spPr>
        <p:txBody>
          <a:bodyPr/>
          <a:lstStyle/>
          <a:p>
            <a:pPr algn="ctr"/>
            <a:r>
              <a:rPr lang="it-IT" dirty="0" smtClean="0">
                <a:solidFill>
                  <a:srgbClr val="0070C0"/>
                </a:solidFill>
              </a:rPr>
              <a:t>Grazie per il disturbo</a:t>
            </a:r>
            <a:endParaRPr lang="it-IT" dirty="0">
              <a:solidFill>
                <a:srgbClr val="0070C0"/>
              </a:solidFill>
            </a:endParaRPr>
          </a:p>
        </p:txBody>
      </p:sp>
      <p:sp>
        <p:nvSpPr>
          <p:cNvPr id="3" name="Segnaposto piè di pagina 2"/>
          <p:cNvSpPr>
            <a:spLocks noGrp="1"/>
          </p:cNvSpPr>
          <p:nvPr>
            <p:ph type="ftr" sz="quarter" idx="11"/>
          </p:nvPr>
        </p:nvSpPr>
        <p:spPr/>
        <p:txBody>
          <a:bodyPr/>
          <a:lstStyle/>
          <a:p>
            <a:r>
              <a:rPr lang="it-IT" smtClean="0"/>
              <a:t>dott.for.Maurizio Angotti</a:t>
            </a:r>
            <a:endParaRPr lang="it-IT"/>
          </a:p>
        </p:txBody>
      </p:sp>
      <p:sp>
        <p:nvSpPr>
          <p:cNvPr id="4" name="Segnaposto numero diapositiva 3"/>
          <p:cNvSpPr>
            <a:spLocks noGrp="1"/>
          </p:cNvSpPr>
          <p:nvPr>
            <p:ph type="sldNum" sz="quarter" idx="12"/>
          </p:nvPr>
        </p:nvSpPr>
        <p:spPr/>
        <p:txBody>
          <a:bodyPr/>
          <a:lstStyle/>
          <a:p>
            <a:fld id="{ADDE3A60-E203-4368-903D-DE7CF04A4B8A}" type="slidenum">
              <a:rPr lang="it-IT" smtClean="0"/>
              <a:t>47</a:t>
            </a:fld>
            <a:endParaRPr lang="it-IT"/>
          </a:p>
        </p:txBody>
      </p:sp>
    </p:spTree>
    <p:extLst>
      <p:ext uri="{BB962C8B-B14F-4D97-AF65-F5344CB8AC3E}">
        <p14:creationId xmlns:p14="http://schemas.microsoft.com/office/powerpoint/2010/main" val="21039450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547664" y="751344"/>
            <a:ext cx="6840760" cy="5755422"/>
          </a:xfrm>
          <a:prstGeom prst="rect">
            <a:avLst/>
          </a:prstGeom>
        </p:spPr>
        <p:txBody>
          <a:bodyPr wrap="square">
            <a:spAutoFit/>
          </a:bodyPr>
          <a:lstStyle/>
          <a:p>
            <a:pPr algn="ctr">
              <a:spcAft>
                <a:spcPts val="0"/>
              </a:spcAft>
            </a:pPr>
            <a:r>
              <a:rPr lang="it-IT" sz="1600" b="1" dirty="0">
                <a:solidFill>
                  <a:srgbClr val="000000"/>
                </a:solidFill>
                <a:latin typeface="Verdana"/>
                <a:ea typeface="Times New Roman"/>
              </a:rPr>
              <a:t>Art. 16</a:t>
            </a:r>
            <a:endParaRPr lang="it-IT" sz="1600" dirty="0">
              <a:latin typeface="Times New Roman"/>
              <a:ea typeface="Times New Roman"/>
            </a:endParaRPr>
          </a:p>
          <a:p>
            <a:pPr algn="ctr">
              <a:spcAft>
                <a:spcPts val="0"/>
              </a:spcAft>
            </a:pPr>
            <a:r>
              <a:rPr lang="it-IT" sz="1600" dirty="0">
                <a:solidFill>
                  <a:srgbClr val="000000"/>
                </a:solidFill>
                <a:latin typeface="Verdana"/>
                <a:ea typeface="Times New Roman"/>
              </a:rPr>
              <a:t> </a:t>
            </a:r>
            <a:endParaRPr lang="it-IT" sz="1600" dirty="0">
              <a:latin typeface="Times New Roman"/>
              <a:ea typeface="Times New Roman"/>
            </a:endParaRPr>
          </a:p>
          <a:p>
            <a:pPr marL="180975" indent="-179705" algn="just">
              <a:spcAft>
                <a:spcPts val="0"/>
              </a:spcAft>
            </a:pPr>
            <a:r>
              <a:rPr lang="it-IT" sz="1600" b="1" dirty="0">
                <a:solidFill>
                  <a:srgbClr val="000000"/>
                </a:solidFill>
                <a:latin typeface="Verdana"/>
                <a:ea typeface="Times New Roman"/>
              </a:rPr>
              <a:t>1. </a:t>
            </a:r>
            <a:r>
              <a:rPr lang="it-IT" sz="1600" dirty="0">
                <a:solidFill>
                  <a:srgbClr val="000000"/>
                </a:solidFill>
                <a:latin typeface="Verdana"/>
                <a:ea typeface="Times New Roman"/>
              </a:rPr>
              <a:t>E’ consentita la </a:t>
            </a:r>
            <a:r>
              <a:rPr lang="it-IT" dirty="0">
                <a:solidFill>
                  <a:srgbClr val="FF0000"/>
                </a:solidFill>
                <a:latin typeface="Verdana"/>
                <a:ea typeface="Times New Roman"/>
              </a:rPr>
              <a:t>commercializzazione</a:t>
            </a:r>
            <a:r>
              <a:rPr lang="it-IT" sz="1600" dirty="0">
                <a:solidFill>
                  <a:srgbClr val="000000"/>
                </a:solidFill>
                <a:latin typeface="Verdana"/>
                <a:ea typeface="Times New Roman"/>
              </a:rPr>
              <a:t> delle seguenti specie e varietà di funghi freschi spontanei:</a:t>
            </a:r>
            <a:endParaRPr lang="it-IT" sz="1600" dirty="0">
              <a:latin typeface="Times New Roman"/>
              <a:ea typeface="Times New Roman"/>
            </a:endParaRPr>
          </a:p>
          <a:p>
            <a:pPr marL="450850" indent="-449580" algn="just">
              <a:spcAft>
                <a:spcPts val="0"/>
              </a:spcAft>
            </a:pPr>
            <a:endParaRPr lang="it-IT" sz="1600" b="1" dirty="0" smtClean="0">
              <a:solidFill>
                <a:srgbClr val="000000"/>
              </a:solidFill>
              <a:latin typeface="Verdana"/>
              <a:ea typeface="Times New Roman"/>
            </a:endParaRPr>
          </a:p>
          <a:p>
            <a:pPr marL="450850" indent="-449580" algn="just">
              <a:spcAft>
                <a:spcPts val="0"/>
              </a:spcAft>
            </a:pPr>
            <a:r>
              <a:rPr lang="it-IT" sz="1600" b="1" dirty="0" smtClean="0">
                <a:solidFill>
                  <a:srgbClr val="000000"/>
                </a:solidFill>
                <a:latin typeface="Verdana"/>
                <a:ea typeface="Times New Roman"/>
              </a:rPr>
              <a:t>a</a:t>
            </a:r>
            <a:r>
              <a:rPr lang="it-IT" sz="1600" b="1" dirty="0">
                <a:solidFill>
                  <a:srgbClr val="000000"/>
                </a:solidFill>
                <a:latin typeface="Verdana"/>
                <a:ea typeface="Times New Roman"/>
              </a:rPr>
              <a:t>) </a:t>
            </a:r>
            <a:r>
              <a:rPr lang="it-IT" sz="1600" dirty="0">
                <a:solidFill>
                  <a:srgbClr val="000000"/>
                </a:solidFill>
                <a:latin typeface="Verdana"/>
                <a:ea typeface="Times New Roman"/>
              </a:rPr>
              <a:t>Boletus edulis e relativo gruppo (Boletus edulis, Boletus </a:t>
            </a:r>
            <a:r>
              <a:rPr lang="it-IT" sz="1600" dirty="0" err="1">
                <a:solidFill>
                  <a:srgbClr val="000000"/>
                </a:solidFill>
                <a:latin typeface="Verdana"/>
                <a:ea typeface="Times New Roman"/>
              </a:rPr>
              <a:t>pinicola</a:t>
            </a:r>
            <a:r>
              <a:rPr lang="it-IT" sz="1600" dirty="0">
                <a:solidFill>
                  <a:srgbClr val="000000"/>
                </a:solidFill>
                <a:latin typeface="Verdana"/>
                <a:ea typeface="Times New Roman"/>
              </a:rPr>
              <a:t>, Boletus aereus, Boletus </a:t>
            </a:r>
            <a:r>
              <a:rPr lang="it-IT" sz="1600" dirty="0" err="1">
                <a:solidFill>
                  <a:srgbClr val="000000"/>
                </a:solidFill>
                <a:latin typeface="Verdana"/>
                <a:ea typeface="Times New Roman"/>
              </a:rPr>
              <a:t>reticulatus</a:t>
            </a:r>
            <a:r>
              <a:rPr lang="it-IT" sz="1600" dirty="0">
                <a:solidFill>
                  <a:srgbClr val="000000"/>
                </a:solidFill>
                <a:latin typeface="Verdana"/>
                <a:ea typeface="Times New Roman"/>
              </a:rPr>
              <a:t>);</a:t>
            </a:r>
            <a:endParaRPr lang="it-IT" sz="1600" dirty="0">
              <a:latin typeface="Times New Roman"/>
              <a:ea typeface="Times New Roman"/>
            </a:endParaRPr>
          </a:p>
          <a:p>
            <a:pPr marL="180975" indent="-179705" algn="just">
              <a:spcAft>
                <a:spcPts val="0"/>
              </a:spcAft>
            </a:pPr>
            <a:endParaRPr lang="fr-FR" sz="1600" b="1" dirty="0" smtClean="0">
              <a:solidFill>
                <a:srgbClr val="000000"/>
              </a:solidFill>
              <a:latin typeface="Verdana"/>
              <a:ea typeface="Times New Roman"/>
            </a:endParaRPr>
          </a:p>
          <a:p>
            <a:pPr marL="180975" indent="-179705" algn="just">
              <a:spcAft>
                <a:spcPts val="0"/>
              </a:spcAft>
            </a:pPr>
            <a:r>
              <a:rPr lang="fr-FR" sz="1600" b="1" dirty="0" smtClean="0">
                <a:solidFill>
                  <a:srgbClr val="000000"/>
                </a:solidFill>
                <a:latin typeface="Verdana"/>
                <a:ea typeface="Times New Roman"/>
              </a:rPr>
              <a:t>b</a:t>
            </a:r>
            <a:r>
              <a:rPr lang="fr-FR" sz="1600" b="1" dirty="0">
                <a:solidFill>
                  <a:srgbClr val="000000"/>
                </a:solidFill>
                <a:latin typeface="Verdana"/>
                <a:ea typeface="Times New Roman"/>
              </a:rPr>
              <a:t>) </a:t>
            </a:r>
            <a:r>
              <a:rPr lang="fr-FR" sz="1600" dirty="0" err="1">
                <a:solidFill>
                  <a:srgbClr val="000000"/>
                </a:solidFill>
                <a:latin typeface="Verdana"/>
                <a:ea typeface="Times New Roman"/>
              </a:rPr>
              <a:t>Cantharellus</a:t>
            </a:r>
            <a:r>
              <a:rPr lang="fr-FR" sz="1600" dirty="0">
                <a:solidFill>
                  <a:srgbClr val="000000"/>
                </a:solidFill>
                <a:latin typeface="Verdana"/>
                <a:ea typeface="Times New Roman"/>
              </a:rPr>
              <a:t> </a:t>
            </a:r>
            <a:r>
              <a:rPr lang="fr-FR" sz="1600" dirty="0" err="1">
                <a:solidFill>
                  <a:srgbClr val="000000"/>
                </a:solidFill>
                <a:latin typeface="Verdana"/>
                <a:ea typeface="Times New Roman"/>
              </a:rPr>
              <a:t>cibarius</a:t>
            </a:r>
            <a:r>
              <a:rPr lang="fr-FR" sz="1600" dirty="0">
                <a:solidFill>
                  <a:srgbClr val="000000"/>
                </a:solidFill>
                <a:latin typeface="Verdana"/>
                <a:ea typeface="Times New Roman"/>
              </a:rPr>
              <a:t>;</a:t>
            </a:r>
            <a:endParaRPr lang="it-IT" sz="1600" dirty="0">
              <a:latin typeface="Times New Roman"/>
              <a:ea typeface="Times New Roman"/>
            </a:endParaRPr>
          </a:p>
          <a:p>
            <a:pPr marL="180975" indent="-179705" algn="just">
              <a:spcAft>
                <a:spcPts val="0"/>
              </a:spcAft>
            </a:pPr>
            <a:endParaRPr lang="fr-FR" sz="1600" b="1" dirty="0" smtClean="0">
              <a:solidFill>
                <a:srgbClr val="000000"/>
              </a:solidFill>
              <a:latin typeface="Verdana"/>
              <a:ea typeface="Times New Roman"/>
            </a:endParaRPr>
          </a:p>
          <a:p>
            <a:pPr marL="180975" indent="-179705" algn="just">
              <a:spcAft>
                <a:spcPts val="0"/>
              </a:spcAft>
            </a:pPr>
            <a:r>
              <a:rPr lang="fr-FR" sz="1600" b="1" dirty="0" smtClean="0">
                <a:solidFill>
                  <a:srgbClr val="000000"/>
                </a:solidFill>
                <a:latin typeface="Verdana"/>
                <a:ea typeface="Times New Roman"/>
              </a:rPr>
              <a:t>c</a:t>
            </a:r>
            <a:r>
              <a:rPr lang="fr-FR" sz="1600" b="1" dirty="0">
                <a:solidFill>
                  <a:srgbClr val="000000"/>
                </a:solidFill>
                <a:latin typeface="Verdana"/>
                <a:ea typeface="Times New Roman"/>
              </a:rPr>
              <a:t>) </a:t>
            </a:r>
            <a:r>
              <a:rPr lang="fr-FR" sz="1600" dirty="0" err="1">
                <a:solidFill>
                  <a:srgbClr val="000000"/>
                </a:solidFill>
                <a:latin typeface="Verdana"/>
                <a:ea typeface="Times New Roman"/>
              </a:rPr>
              <a:t>Cantharellus</a:t>
            </a:r>
            <a:r>
              <a:rPr lang="fr-FR" sz="1600" dirty="0">
                <a:solidFill>
                  <a:srgbClr val="000000"/>
                </a:solidFill>
                <a:latin typeface="Verdana"/>
                <a:ea typeface="Times New Roman"/>
              </a:rPr>
              <a:t> </a:t>
            </a:r>
            <a:r>
              <a:rPr lang="fr-FR" sz="1600" dirty="0" err="1">
                <a:solidFill>
                  <a:srgbClr val="000000"/>
                </a:solidFill>
                <a:latin typeface="Verdana"/>
                <a:ea typeface="Times New Roman"/>
              </a:rPr>
              <a:t>lutescens</a:t>
            </a:r>
            <a:r>
              <a:rPr lang="fr-FR" sz="1600" dirty="0">
                <a:solidFill>
                  <a:srgbClr val="000000"/>
                </a:solidFill>
                <a:latin typeface="Verdana"/>
                <a:ea typeface="Times New Roman"/>
              </a:rPr>
              <a:t>;</a:t>
            </a:r>
            <a:endParaRPr lang="it-IT" sz="1600" dirty="0">
              <a:latin typeface="Times New Roman"/>
              <a:ea typeface="Times New Roman"/>
            </a:endParaRPr>
          </a:p>
          <a:p>
            <a:pPr marL="180975" indent="-179705" algn="just">
              <a:spcAft>
                <a:spcPts val="0"/>
              </a:spcAft>
            </a:pPr>
            <a:endParaRPr lang="it-IT" sz="1600" b="1" dirty="0" smtClean="0">
              <a:solidFill>
                <a:srgbClr val="000000"/>
              </a:solidFill>
              <a:latin typeface="Verdana"/>
              <a:ea typeface="Times New Roman"/>
            </a:endParaRPr>
          </a:p>
          <a:p>
            <a:pPr marL="180975" indent="-179705" algn="just">
              <a:spcAft>
                <a:spcPts val="0"/>
              </a:spcAft>
            </a:pPr>
            <a:r>
              <a:rPr lang="it-IT" sz="1600" b="1" dirty="0" smtClean="0">
                <a:solidFill>
                  <a:srgbClr val="000000"/>
                </a:solidFill>
                <a:latin typeface="Verdana"/>
                <a:ea typeface="Times New Roman"/>
              </a:rPr>
              <a:t>d</a:t>
            </a:r>
            <a:r>
              <a:rPr lang="it-IT" sz="1600" b="1" dirty="0">
                <a:solidFill>
                  <a:srgbClr val="000000"/>
                </a:solidFill>
                <a:latin typeface="Verdana"/>
                <a:ea typeface="Times New Roman"/>
              </a:rPr>
              <a:t>) </a:t>
            </a:r>
            <a:r>
              <a:rPr lang="it-IT" sz="1600" dirty="0">
                <a:solidFill>
                  <a:srgbClr val="000000"/>
                </a:solidFill>
                <a:latin typeface="Verdana"/>
                <a:ea typeface="Times New Roman"/>
              </a:rPr>
              <a:t>Amanita cesarea;</a:t>
            </a:r>
            <a:endParaRPr lang="it-IT" sz="1600" dirty="0">
              <a:latin typeface="Times New Roman"/>
              <a:ea typeface="Times New Roman"/>
            </a:endParaRPr>
          </a:p>
          <a:p>
            <a:pPr marL="180975" indent="-179705" algn="just">
              <a:spcAft>
                <a:spcPts val="0"/>
              </a:spcAft>
            </a:pPr>
            <a:endParaRPr lang="it-IT" sz="1600" b="1" dirty="0" smtClean="0">
              <a:solidFill>
                <a:srgbClr val="000000"/>
              </a:solidFill>
              <a:latin typeface="Verdana"/>
              <a:ea typeface="Times New Roman"/>
            </a:endParaRPr>
          </a:p>
          <a:p>
            <a:pPr marL="180975" indent="-179705" algn="just">
              <a:spcAft>
                <a:spcPts val="0"/>
              </a:spcAft>
            </a:pPr>
            <a:r>
              <a:rPr lang="it-IT" sz="1600" b="1" dirty="0" smtClean="0">
                <a:solidFill>
                  <a:srgbClr val="000000"/>
                </a:solidFill>
                <a:latin typeface="Verdana"/>
                <a:ea typeface="Times New Roman"/>
              </a:rPr>
              <a:t>e</a:t>
            </a:r>
            <a:r>
              <a:rPr lang="it-IT" sz="1600" b="1" dirty="0">
                <a:solidFill>
                  <a:srgbClr val="000000"/>
                </a:solidFill>
                <a:latin typeface="Verdana"/>
                <a:ea typeface="Times New Roman"/>
              </a:rPr>
              <a:t>) </a:t>
            </a:r>
            <a:r>
              <a:rPr lang="it-IT" sz="1600" dirty="0">
                <a:solidFill>
                  <a:srgbClr val="000000"/>
                </a:solidFill>
                <a:latin typeface="Verdana"/>
                <a:ea typeface="Times New Roman"/>
              </a:rPr>
              <a:t>Morchella (tutte le specie);</a:t>
            </a:r>
            <a:endParaRPr lang="it-IT" sz="1600" dirty="0">
              <a:latin typeface="Times New Roman"/>
              <a:ea typeface="Times New Roman"/>
            </a:endParaRPr>
          </a:p>
          <a:p>
            <a:pPr marL="180975" indent="-179705" algn="just">
              <a:spcAft>
                <a:spcPts val="0"/>
              </a:spcAft>
            </a:pPr>
            <a:endParaRPr lang="it-IT" sz="1600" b="1" dirty="0" smtClean="0">
              <a:solidFill>
                <a:srgbClr val="000000"/>
              </a:solidFill>
              <a:latin typeface="Verdana"/>
              <a:ea typeface="Times New Roman"/>
            </a:endParaRPr>
          </a:p>
          <a:p>
            <a:pPr marL="180975" indent="-179705" algn="just">
              <a:spcAft>
                <a:spcPts val="0"/>
              </a:spcAft>
            </a:pPr>
            <a:r>
              <a:rPr lang="it-IT" sz="1600" b="1" dirty="0" smtClean="0">
                <a:solidFill>
                  <a:srgbClr val="000000"/>
                </a:solidFill>
                <a:latin typeface="Verdana"/>
                <a:ea typeface="Times New Roman"/>
              </a:rPr>
              <a:t>f</a:t>
            </a:r>
            <a:r>
              <a:rPr lang="it-IT" sz="1600" b="1" dirty="0">
                <a:solidFill>
                  <a:srgbClr val="000000"/>
                </a:solidFill>
                <a:latin typeface="Verdana"/>
                <a:ea typeface="Times New Roman"/>
              </a:rPr>
              <a:t>) </a:t>
            </a:r>
            <a:r>
              <a:rPr lang="it-IT" sz="1600" dirty="0">
                <a:solidFill>
                  <a:srgbClr val="000000"/>
                </a:solidFill>
                <a:latin typeface="Verdana"/>
                <a:ea typeface="Times New Roman"/>
              </a:rPr>
              <a:t>Clitocybe gigantea, </a:t>
            </a:r>
            <a:r>
              <a:rPr lang="it-IT" sz="1600" dirty="0" err="1">
                <a:solidFill>
                  <a:srgbClr val="000000"/>
                </a:solidFill>
                <a:latin typeface="Verdana"/>
                <a:ea typeface="Times New Roman"/>
              </a:rPr>
              <a:t>nebularis</a:t>
            </a:r>
            <a:r>
              <a:rPr lang="it-IT" sz="1600" dirty="0">
                <a:solidFill>
                  <a:srgbClr val="000000"/>
                </a:solidFill>
                <a:latin typeface="Verdana"/>
                <a:ea typeface="Times New Roman"/>
              </a:rPr>
              <a:t>, geotropa;</a:t>
            </a:r>
            <a:endParaRPr lang="it-IT" sz="1600" dirty="0">
              <a:latin typeface="Times New Roman"/>
              <a:ea typeface="Times New Roman"/>
            </a:endParaRPr>
          </a:p>
          <a:p>
            <a:pPr marL="180975" indent="-179705" algn="just">
              <a:spcAft>
                <a:spcPts val="0"/>
              </a:spcAft>
            </a:pPr>
            <a:endParaRPr lang="en-GB" sz="1600" b="1" dirty="0" smtClean="0">
              <a:solidFill>
                <a:srgbClr val="000000"/>
              </a:solidFill>
              <a:latin typeface="Verdana"/>
              <a:ea typeface="Times New Roman"/>
            </a:endParaRPr>
          </a:p>
          <a:p>
            <a:pPr marL="180975" indent="-179705" algn="just">
              <a:spcAft>
                <a:spcPts val="0"/>
              </a:spcAft>
            </a:pPr>
            <a:r>
              <a:rPr lang="en-GB" sz="1600" b="1" dirty="0" smtClean="0">
                <a:solidFill>
                  <a:srgbClr val="000000"/>
                </a:solidFill>
                <a:latin typeface="Verdana"/>
                <a:ea typeface="Times New Roman"/>
              </a:rPr>
              <a:t>g</a:t>
            </a:r>
            <a:r>
              <a:rPr lang="en-GB" sz="1600" b="1" dirty="0">
                <a:solidFill>
                  <a:srgbClr val="000000"/>
                </a:solidFill>
                <a:latin typeface="Verdana"/>
                <a:ea typeface="Times New Roman"/>
              </a:rPr>
              <a:t>) </a:t>
            </a:r>
            <a:r>
              <a:rPr lang="en-GB" sz="1600" dirty="0" err="1">
                <a:solidFill>
                  <a:srgbClr val="000000"/>
                </a:solidFill>
                <a:latin typeface="Verdana"/>
                <a:ea typeface="Times New Roman"/>
              </a:rPr>
              <a:t>Tricholoma</a:t>
            </a:r>
            <a:r>
              <a:rPr lang="en-GB" sz="1600" dirty="0">
                <a:solidFill>
                  <a:srgbClr val="000000"/>
                </a:solidFill>
                <a:latin typeface="Verdana"/>
                <a:ea typeface="Times New Roman"/>
              </a:rPr>
              <a:t> </a:t>
            </a:r>
            <a:r>
              <a:rPr lang="en-GB" sz="1600" dirty="0" err="1" smtClean="0">
                <a:solidFill>
                  <a:srgbClr val="000000"/>
                </a:solidFill>
                <a:latin typeface="Verdana"/>
                <a:ea typeface="Times New Roman"/>
              </a:rPr>
              <a:t>georgii</a:t>
            </a:r>
            <a:r>
              <a:rPr lang="en-GB" sz="1600" dirty="0">
                <a:solidFill>
                  <a:srgbClr val="000000"/>
                </a:solidFill>
                <a:latin typeface="Verdana"/>
                <a:ea typeface="Times New Roman"/>
              </a:rPr>
              <a:t>; </a:t>
            </a:r>
            <a:endParaRPr lang="it-IT" sz="1600" dirty="0">
              <a:latin typeface="Times New Roman"/>
              <a:ea typeface="Times New Roman"/>
            </a:endParaRPr>
          </a:p>
          <a:p>
            <a:pPr marL="180975" indent="-179705" algn="just">
              <a:spcAft>
                <a:spcPts val="0"/>
              </a:spcAft>
            </a:pPr>
            <a:endParaRPr lang="en-GB" sz="1600" b="1" dirty="0" smtClean="0">
              <a:solidFill>
                <a:srgbClr val="000000"/>
              </a:solidFill>
              <a:latin typeface="Verdana"/>
              <a:ea typeface="Times New Roman"/>
            </a:endParaRPr>
          </a:p>
          <a:p>
            <a:pPr marL="180975" indent="-179705" algn="just">
              <a:spcAft>
                <a:spcPts val="0"/>
              </a:spcAft>
            </a:pPr>
            <a:r>
              <a:rPr lang="en-GB" sz="1600" b="1" dirty="0" smtClean="0">
                <a:solidFill>
                  <a:srgbClr val="000000"/>
                </a:solidFill>
                <a:latin typeface="Verdana"/>
                <a:ea typeface="Times New Roman"/>
              </a:rPr>
              <a:t>h</a:t>
            </a:r>
            <a:r>
              <a:rPr lang="en-GB" sz="1600" b="1" dirty="0">
                <a:solidFill>
                  <a:srgbClr val="000000"/>
                </a:solidFill>
                <a:latin typeface="Verdana"/>
                <a:ea typeface="Times New Roman"/>
              </a:rPr>
              <a:t>) </a:t>
            </a:r>
            <a:r>
              <a:rPr lang="en-GB" sz="1600" dirty="0" err="1" smtClean="0">
                <a:solidFill>
                  <a:srgbClr val="000000"/>
                </a:solidFill>
                <a:latin typeface="Verdana"/>
                <a:ea typeface="Times New Roman"/>
              </a:rPr>
              <a:t>Pleurotus</a:t>
            </a:r>
            <a:r>
              <a:rPr lang="en-GB" sz="1600" dirty="0" smtClean="0">
                <a:solidFill>
                  <a:srgbClr val="000000"/>
                </a:solidFill>
                <a:latin typeface="Verdana"/>
                <a:ea typeface="Times New Roman"/>
              </a:rPr>
              <a:t> </a:t>
            </a:r>
            <a:r>
              <a:rPr lang="en-GB" sz="1600" dirty="0" err="1">
                <a:solidFill>
                  <a:srgbClr val="000000"/>
                </a:solidFill>
                <a:latin typeface="Verdana"/>
                <a:ea typeface="Times New Roman"/>
              </a:rPr>
              <a:t>eringii</a:t>
            </a:r>
            <a:r>
              <a:rPr lang="en-GB" sz="1600" dirty="0">
                <a:solidFill>
                  <a:srgbClr val="000000"/>
                </a:solidFill>
                <a:latin typeface="Verdana"/>
                <a:ea typeface="Times New Roman"/>
              </a:rPr>
              <a:t>;</a:t>
            </a:r>
            <a:endParaRPr lang="it-IT" sz="1600" dirty="0">
              <a:latin typeface="Times New Roman"/>
              <a:ea typeface="Times New Roman"/>
            </a:endParaRPr>
          </a:p>
          <a:p>
            <a:pPr marL="180975" indent="-179705" algn="just">
              <a:spcAft>
                <a:spcPts val="0"/>
              </a:spcAft>
            </a:pPr>
            <a:endParaRPr lang="it-IT" sz="1600" b="1" dirty="0" smtClean="0">
              <a:solidFill>
                <a:srgbClr val="000000"/>
              </a:solidFill>
              <a:latin typeface="Verdana"/>
              <a:ea typeface="Times New Roman"/>
            </a:endParaRPr>
          </a:p>
          <a:p>
            <a:pPr marL="180975" indent="-179705" algn="just">
              <a:spcAft>
                <a:spcPts val="0"/>
              </a:spcAft>
            </a:pPr>
            <a:r>
              <a:rPr lang="it-IT" sz="1600" b="1" dirty="0" smtClean="0">
                <a:solidFill>
                  <a:srgbClr val="000000"/>
                </a:solidFill>
                <a:latin typeface="Verdana"/>
                <a:ea typeface="Times New Roman"/>
              </a:rPr>
              <a:t>i</a:t>
            </a:r>
            <a:r>
              <a:rPr lang="it-IT" sz="1600" b="1" dirty="0">
                <a:solidFill>
                  <a:srgbClr val="000000"/>
                </a:solidFill>
                <a:latin typeface="Verdana"/>
                <a:ea typeface="Times New Roman"/>
              </a:rPr>
              <a:t>) </a:t>
            </a:r>
            <a:r>
              <a:rPr lang="it-IT" sz="1600" dirty="0">
                <a:solidFill>
                  <a:srgbClr val="000000"/>
                </a:solidFill>
                <a:latin typeface="Verdana"/>
                <a:ea typeface="Times New Roman"/>
              </a:rPr>
              <a:t>Armillaria mellea;</a:t>
            </a:r>
            <a:endParaRPr lang="it-IT" sz="1600" dirty="0">
              <a:effectLst/>
              <a:latin typeface="Times New Roman"/>
              <a:ea typeface="Times New Roman"/>
            </a:endParaRPr>
          </a:p>
        </p:txBody>
      </p:sp>
      <p:sp>
        <p:nvSpPr>
          <p:cNvPr id="3" name="Segnaposto piè di pagina 2"/>
          <p:cNvSpPr>
            <a:spLocks noGrp="1"/>
          </p:cNvSpPr>
          <p:nvPr>
            <p:ph type="ftr" sz="quarter" idx="11"/>
          </p:nvPr>
        </p:nvSpPr>
        <p:spPr/>
        <p:txBody>
          <a:bodyPr/>
          <a:lstStyle/>
          <a:p>
            <a:r>
              <a:rPr lang="it-IT" smtClean="0"/>
              <a:t>dott.for.Maurizio Angotti</a:t>
            </a:r>
            <a:endParaRPr lang="it-IT"/>
          </a:p>
        </p:txBody>
      </p:sp>
      <p:sp>
        <p:nvSpPr>
          <p:cNvPr id="4" name="Segnaposto numero diapositiva 3"/>
          <p:cNvSpPr>
            <a:spLocks noGrp="1"/>
          </p:cNvSpPr>
          <p:nvPr>
            <p:ph type="sldNum" sz="quarter" idx="12"/>
          </p:nvPr>
        </p:nvSpPr>
        <p:spPr/>
        <p:txBody>
          <a:bodyPr/>
          <a:lstStyle/>
          <a:p>
            <a:fld id="{ADDE3A60-E203-4368-903D-DE7CF04A4B8A}" type="slidenum">
              <a:rPr lang="it-IT" smtClean="0"/>
              <a:t>5</a:t>
            </a:fld>
            <a:endParaRPr lang="it-IT"/>
          </a:p>
        </p:txBody>
      </p:sp>
    </p:spTree>
    <p:extLst>
      <p:ext uri="{BB962C8B-B14F-4D97-AF65-F5344CB8AC3E}">
        <p14:creationId xmlns:p14="http://schemas.microsoft.com/office/powerpoint/2010/main" val="18601925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331640" y="1340768"/>
            <a:ext cx="6048672" cy="4462760"/>
          </a:xfrm>
          <a:prstGeom prst="rect">
            <a:avLst/>
          </a:prstGeom>
        </p:spPr>
        <p:txBody>
          <a:bodyPr wrap="square">
            <a:spAutoFit/>
          </a:bodyPr>
          <a:lstStyle/>
          <a:p>
            <a:pPr algn="ctr"/>
            <a:r>
              <a:rPr lang="it-IT" dirty="0" smtClean="0"/>
              <a:t>Art.16</a:t>
            </a:r>
          </a:p>
          <a:p>
            <a:endParaRPr lang="it-IT" dirty="0"/>
          </a:p>
          <a:p>
            <a:r>
              <a:rPr lang="it-IT" dirty="0" smtClean="0"/>
              <a:t>3. Con la denominazione di </a:t>
            </a:r>
            <a:r>
              <a:rPr lang="it-IT" sz="3200" dirty="0" smtClean="0">
                <a:solidFill>
                  <a:srgbClr val="FF0000"/>
                </a:solidFill>
              </a:rPr>
              <a:t>“funghi secchi</a:t>
            </a:r>
            <a:r>
              <a:rPr lang="it-IT" dirty="0" smtClean="0"/>
              <a:t>” possono essere posti in commercio funghi appartenenti alle seguenti specie e varietà:</a:t>
            </a:r>
          </a:p>
          <a:p>
            <a:r>
              <a:rPr lang="it-IT" dirty="0" smtClean="0"/>
              <a:t>a) Boletus edulis e relativo gruppo (Boletus edulis, Boletus </a:t>
            </a:r>
            <a:r>
              <a:rPr lang="it-IT" dirty="0" err="1" smtClean="0"/>
              <a:t>pinicola</a:t>
            </a:r>
            <a:r>
              <a:rPr lang="it-IT" dirty="0" smtClean="0"/>
              <a:t>, Boletus aereus, Boletus </a:t>
            </a:r>
            <a:r>
              <a:rPr lang="it-IT" dirty="0" err="1" smtClean="0"/>
              <a:t>reticulatus</a:t>
            </a:r>
            <a:r>
              <a:rPr lang="it-IT" dirty="0" smtClean="0"/>
              <a:t>);</a:t>
            </a:r>
          </a:p>
          <a:p>
            <a:endParaRPr lang="it-IT" dirty="0" smtClean="0"/>
          </a:p>
          <a:p>
            <a:r>
              <a:rPr lang="it-IT" dirty="0" smtClean="0"/>
              <a:t>b) </a:t>
            </a:r>
            <a:r>
              <a:rPr lang="it-IT" dirty="0" err="1" smtClean="0"/>
              <a:t>Cantharellus</a:t>
            </a:r>
            <a:r>
              <a:rPr lang="it-IT" dirty="0" smtClean="0"/>
              <a:t> (tutte le specie);</a:t>
            </a:r>
          </a:p>
          <a:p>
            <a:endParaRPr lang="it-IT" dirty="0" smtClean="0"/>
          </a:p>
          <a:p>
            <a:r>
              <a:rPr lang="it-IT" dirty="0" smtClean="0"/>
              <a:t>c) </a:t>
            </a:r>
            <a:r>
              <a:rPr lang="it-IT" dirty="0" err="1" smtClean="0"/>
              <a:t>Agaricus</a:t>
            </a:r>
            <a:r>
              <a:rPr lang="it-IT" dirty="0" smtClean="0"/>
              <a:t> </a:t>
            </a:r>
            <a:r>
              <a:rPr lang="it-IT" dirty="0" err="1" smtClean="0"/>
              <a:t>bisporus</a:t>
            </a:r>
            <a:r>
              <a:rPr lang="it-IT" dirty="0" smtClean="0"/>
              <a:t>,</a:t>
            </a:r>
          </a:p>
          <a:p>
            <a:endParaRPr lang="it-IT" dirty="0" smtClean="0"/>
          </a:p>
          <a:p>
            <a:r>
              <a:rPr lang="it-IT" dirty="0" smtClean="0"/>
              <a:t>d) </a:t>
            </a:r>
            <a:r>
              <a:rPr lang="it-IT" dirty="0" err="1" smtClean="0"/>
              <a:t>Marasmius</a:t>
            </a:r>
            <a:r>
              <a:rPr lang="it-IT" dirty="0" smtClean="0"/>
              <a:t> </a:t>
            </a:r>
            <a:r>
              <a:rPr lang="it-IT" dirty="0" err="1" smtClean="0"/>
              <a:t>oreades</a:t>
            </a:r>
            <a:r>
              <a:rPr lang="it-IT" dirty="0" smtClean="0"/>
              <a:t>;</a:t>
            </a:r>
          </a:p>
          <a:p>
            <a:endParaRPr lang="it-IT" dirty="0" smtClean="0"/>
          </a:p>
          <a:p>
            <a:r>
              <a:rPr lang="it-IT" dirty="0" smtClean="0"/>
              <a:t>e) </a:t>
            </a:r>
            <a:r>
              <a:rPr lang="it-IT" dirty="0" err="1" smtClean="0"/>
              <a:t>Auricularia</a:t>
            </a:r>
            <a:r>
              <a:rPr lang="it-IT" dirty="0" smtClean="0"/>
              <a:t> auricola-</a:t>
            </a:r>
            <a:r>
              <a:rPr lang="it-IT" dirty="0" err="1" smtClean="0"/>
              <a:t>judae</a:t>
            </a:r>
            <a:endParaRPr lang="it-IT" dirty="0"/>
          </a:p>
        </p:txBody>
      </p:sp>
      <p:sp>
        <p:nvSpPr>
          <p:cNvPr id="3" name="Segnaposto piè di pagina 2"/>
          <p:cNvSpPr>
            <a:spLocks noGrp="1"/>
          </p:cNvSpPr>
          <p:nvPr>
            <p:ph type="ftr" sz="quarter" idx="11"/>
          </p:nvPr>
        </p:nvSpPr>
        <p:spPr/>
        <p:txBody>
          <a:bodyPr/>
          <a:lstStyle/>
          <a:p>
            <a:r>
              <a:rPr lang="it-IT" smtClean="0"/>
              <a:t>dott.for.Maurizio Angotti</a:t>
            </a:r>
            <a:endParaRPr lang="it-IT"/>
          </a:p>
        </p:txBody>
      </p:sp>
      <p:sp>
        <p:nvSpPr>
          <p:cNvPr id="4" name="Segnaposto numero diapositiva 3"/>
          <p:cNvSpPr>
            <a:spLocks noGrp="1"/>
          </p:cNvSpPr>
          <p:nvPr>
            <p:ph type="sldNum" sz="quarter" idx="12"/>
          </p:nvPr>
        </p:nvSpPr>
        <p:spPr/>
        <p:txBody>
          <a:bodyPr/>
          <a:lstStyle/>
          <a:p>
            <a:fld id="{ADDE3A60-E203-4368-903D-DE7CF04A4B8A}" type="slidenum">
              <a:rPr lang="it-IT" smtClean="0"/>
              <a:t>6</a:t>
            </a:fld>
            <a:endParaRPr lang="it-IT"/>
          </a:p>
        </p:txBody>
      </p:sp>
    </p:spTree>
    <p:extLst>
      <p:ext uri="{BB962C8B-B14F-4D97-AF65-F5344CB8AC3E}">
        <p14:creationId xmlns:p14="http://schemas.microsoft.com/office/powerpoint/2010/main" val="33700458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899592" y="1997839"/>
            <a:ext cx="7200800" cy="3354765"/>
          </a:xfrm>
          <a:prstGeom prst="rect">
            <a:avLst/>
          </a:prstGeom>
        </p:spPr>
        <p:txBody>
          <a:bodyPr wrap="square">
            <a:spAutoFit/>
          </a:bodyPr>
          <a:lstStyle/>
          <a:p>
            <a:pPr algn="ctr"/>
            <a:r>
              <a:rPr lang="it-IT" dirty="0"/>
              <a:t>Art. 18</a:t>
            </a:r>
          </a:p>
          <a:p>
            <a:r>
              <a:rPr lang="it-IT" dirty="0"/>
              <a:t> </a:t>
            </a:r>
          </a:p>
          <a:p>
            <a:pPr algn="just"/>
            <a:r>
              <a:rPr lang="it-IT" dirty="0"/>
              <a:t>1</a:t>
            </a:r>
            <a:r>
              <a:rPr lang="it-IT" sz="2400" dirty="0"/>
              <a:t>. </a:t>
            </a:r>
            <a:r>
              <a:rPr lang="it-IT" sz="3200" dirty="0">
                <a:solidFill>
                  <a:srgbClr val="FF0000"/>
                </a:solidFill>
              </a:rPr>
              <a:t>I funghi secchi </a:t>
            </a:r>
            <a:r>
              <a:rPr lang="it-IT" sz="2400" dirty="0"/>
              <a:t>sono venduti con l’indicazione facilmente visibile del nome scientifico del fungo contenuto, in confezioni chiuse, con almeno la metà di una facciata trasparente, in modo da consentire il controllo del contenuto, ai sensi della legge 30 aprile 1962, n. 283, e successive modificazioni, e del decreto legislativo 27 gennaio 1992, n. 109.</a:t>
            </a:r>
          </a:p>
        </p:txBody>
      </p:sp>
      <p:sp>
        <p:nvSpPr>
          <p:cNvPr id="3" name="Segnaposto piè di pagina 2"/>
          <p:cNvSpPr>
            <a:spLocks noGrp="1"/>
          </p:cNvSpPr>
          <p:nvPr>
            <p:ph type="ftr" sz="quarter" idx="11"/>
          </p:nvPr>
        </p:nvSpPr>
        <p:spPr/>
        <p:txBody>
          <a:bodyPr/>
          <a:lstStyle/>
          <a:p>
            <a:r>
              <a:rPr lang="it-IT" smtClean="0"/>
              <a:t>dott.for.Maurizio Angotti</a:t>
            </a:r>
            <a:endParaRPr lang="it-IT"/>
          </a:p>
        </p:txBody>
      </p:sp>
      <p:sp>
        <p:nvSpPr>
          <p:cNvPr id="4" name="Segnaposto numero diapositiva 3"/>
          <p:cNvSpPr>
            <a:spLocks noGrp="1"/>
          </p:cNvSpPr>
          <p:nvPr>
            <p:ph type="sldNum" sz="quarter" idx="12"/>
          </p:nvPr>
        </p:nvSpPr>
        <p:spPr/>
        <p:txBody>
          <a:bodyPr/>
          <a:lstStyle/>
          <a:p>
            <a:fld id="{ADDE3A60-E203-4368-903D-DE7CF04A4B8A}" type="slidenum">
              <a:rPr lang="it-IT" smtClean="0"/>
              <a:t>7</a:t>
            </a:fld>
            <a:endParaRPr lang="it-IT"/>
          </a:p>
        </p:txBody>
      </p:sp>
    </p:spTree>
    <p:extLst>
      <p:ext uri="{BB962C8B-B14F-4D97-AF65-F5344CB8AC3E}">
        <p14:creationId xmlns:p14="http://schemas.microsoft.com/office/powerpoint/2010/main" val="37461440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611560" y="1028343"/>
            <a:ext cx="7776864" cy="3662541"/>
          </a:xfrm>
          <a:prstGeom prst="rect">
            <a:avLst/>
          </a:prstGeom>
        </p:spPr>
        <p:txBody>
          <a:bodyPr wrap="square">
            <a:spAutoFit/>
          </a:bodyPr>
          <a:lstStyle/>
          <a:p>
            <a:pPr algn="ctr"/>
            <a:r>
              <a:rPr lang="it-IT" dirty="0"/>
              <a:t>Art. 19</a:t>
            </a:r>
          </a:p>
          <a:p>
            <a:r>
              <a:rPr lang="it-IT" dirty="0"/>
              <a:t> </a:t>
            </a:r>
          </a:p>
          <a:p>
            <a:pPr algn="just"/>
            <a:r>
              <a:rPr lang="it-IT" sz="2800" dirty="0"/>
              <a:t>1. E’ vietata le vendita al minuto di funghi secchi allo stato sfuso, ad eccezione dei funghi appartenenti alla specie Boletus edulis e relativo gruppo (porcini) che abbiano caratteristiche merceologiche classificabili come extra (sezioni intere e carne perfettamente bianca). Tali funghi sono posti in vendita previa autorizzazione rilasciata dal </a:t>
            </a:r>
            <a:r>
              <a:rPr lang="it-IT" sz="2800" dirty="0" smtClean="0"/>
              <a:t>comune.</a:t>
            </a:r>
            <a:endParaRPr lang="it-IT" sz="2800" dirty="0"/>
          </a:p>
        </p:txBody>
      </p:sp>
      <p:sp>
        <p:nvSpPr>
          <p:cNvPr id="3" name="Segnaposto piè di pagina 2"/>
          <p:cNvSpPr>
            <a:spLocks noGrp="1"/>
          </p:cNvSpPr>
          <p:nvPr>
            <p:ph type="ftr" sz="quarter" idx="11"/>
          </p:nvPr>
        </p:nvSpPr>
        <p:spPr/>
        <p:txBody>
          <a:bodyPr/>
          <a:lstStyle/>
          <a:p>
            <a:r>
              <a:rPr lang="it-IT" smtClean="0"/>
              <a:t>dott.for.Maurizio Angotti</a:t>
            </a:r>
            <a:endParaRPr lang="it-IT"/>
          </a:p>
        </p:txBody>
      </p:sp>
      <p:sp>
        <p:nvSpPr>
          <p:cNvPr id="4" name="Segnaposto numero diapositiva 3"/>
          <p:cNvSpPr>
            <a:spLocks noGrp="1"/>
          </p:cNvSpPr>
          <p:nvPr>
            <p:ph type="sldNum" sz="quarter" idx="12"/>
          </p:nvPr>
        </p:nvSpPr>
        <p:spPr/>
        <p:txBody>
          <a:bodyPr/>
          <a:lstStyle/>
          <a:p>
            <a:fld id="{ADDE3A60-E203-4368-903D-DE7CF04A4B8A}" type="slidenum">
              <a:rPr lang="it-IT" smtClean="0"/>
              <a:t>8</a:t>
            </a:fld>
            <a:endParaRPr lang="it-IT"/>
          </a:p>
        </p:txBody>
      </p:sp>
    </p:spTree>
    <p:extLst>
      <p:ext uri="{BB962C8B-B14F-4D97-AF65-F5344CB8AC3E}">
        <p14:creationId xmlns:p14="http://schemas.microsoft.com/office/powerpoint/2010/main" val="87558048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539552" y="1582341"/>
            <a:ext cx="7848872" cy="4708981"/>
          </a:xfrm>
          <a:prstGeom prst="rect">
            <a:avLst/>
          </a:prstGeom>
        </p:spPr>
        <p:txBody>
          <a:bodyPr wrap="square">
            <a:spAutoFit/>
          </a:bodyPr>
          <a:lstStyle/>
          <a:p>
            <a:pPr algn="ctr"/>
            <a:r>
              <a:rPr lang="it-IT" dirty="0"/>
              <a:t>Art. 21</a:t>
            </a:r>
          </a:p>
          <a:p>
            <a:pPr algn="just"/>
            <a:r>
              <a:rPr lang="it-IT" dirty="0"/>
              <a:t> </a:t>
            </a:r>
          </a:p>
          <a:p>
            <a:pPr algn="just"/>
            <a:r>
              <a:rPr lang="it-IT" dirty="0"/>
              <a:t>1. </a:t>
            </a:r>
            <a:r>
              <a:rPr lang="it-IT" sz="2400" dirty="0">
                <a:solidFill>
                  <a:srgbClr val="FF0000"/>
                </a:solidFill>
              </a:rPr>
              <a:t>I funghi conservati sott’olio, sott’aceto, in salamoia, sottovuoto</a:t>
            </a:r>
            <a:r>
              <a:rPr lang="it-IT" sz="2400" dirty="0" smtClean="0">
                <a:solidFill>
                  <a:srgbClr val="FF0000"/>
                </a:solidFill>
              </a:rPr>
              <a:t>, al </a:t>
            </a:r>
            <a:r>
              <a:rPr lang="it-IT" sz="2400" dirty="0">
                <a:solidFill>
                  <a:srgbClr val="FF0000"/>
                </a:solidFill>
              </a:rPr>
              <a:t>naturale, congelati, surgelati</a:t>
            </a:r>
            <a:r>
              <a:rPr lang="it-IT" dirty="0"/>
              <a:t>, o altrimenti preparati debbono appartenere a specie facilmente riconoscibili e ben conservabili. Ogni confezione può contenere funghi di una o più specie.</a:t>
            </a:r>
          </a:p>
          <a:p>
            <a:pPr algn="just"/>
            <a:r>
              <a:rPr lang="it-IT" dirty="0"/>
              <a:t>2. Su ogni confezione sono riportati in modo facilmente visibili i nomi scientifici delle specie di funghi contenute e le rispettive quantità, espresse percentualmente in ordine </a:t>
            </a:r>
            <a:r>
              <a:rPr lang="it-IT" dirty="0" smtClean="0"/>
              <a:t>decrescente</a:t>
            </a:r>
          </a:p>
          <a:p>
            <a:pPr algn="ctr"/>
            <a:r>
              <a:rPr lang="it-IT" dirty="0"/>
              <a:t>Art. 22</a:t>
            </a:r>
          </a:p>
          <a:p>
            <a:pPr algn="just"/>
            <a:r>
              <a:rPr lang="it-IT" dirty="0"/>
              <a:t> </a:t>
            </a:r>
          </a:p>
          <a:p>
            <a:pPr algn="just"/>
            <a:r>
              <a:rPr lang="it-IT" dirty="0"/>
              <a:t>1. Per ogni specie fungina destinata alla conservazione, secondo le modalità di cui all’articolo 21, l’unità sanitaria competente rilascia, previo accertamento dei requisiti previsti dalla presente legge, apposita autorizzazione, i cui estremi sono indicati sull’etichetta del prodotto conservato.</a:t>
            </a:r>
          </a:p>
          <a:p>
            <a:pPr algn="just"/>
            <a:endParaRPr lang="it-IT" dirty="0"/>
          </a:p>
        </p:txBody>
      </p:sp>
      <p:sp>
        <p:nvSpPr>
          <p:cNvPr id="3" name="Segnaposto piè di pagina 2"/>
          <p:cNvSpPr>
            <a:spLocks noGrp="1"/>
          </p:cNvSpPr>
          <p:nvPr>
            <p:ph type="ftr" sz="quarter" idx="11"/>
          </p:nvPr>
        </p:nvSpPr>
        <p:spPr/>
        <p:txBody>
          <a:bodyPr/>
          <a:lstStyle/>
          <a:p>
            <a:r>
              <a:rPr lang="it-IT" smtClean="0"/>
              <a:t>dott.for.Maurizio Angotti</a:t>
            </a:r>
            <a:endParaRPr lang="it-IT"/>
          </a:p>
        </p:txBody>
      </p:sp>
      <p:sp>
        <p:nvSpPr>
          <p:cNvPr id="4" name="Segnaposto numero diapositiva 3"/>
          <p:cNvSpPr>
            <a:spLocks noGrp="1"/>
          </p:cNvSpPr>
          <p:nvPr>
            <p:ph type="sldNum" sz="quarter" idx="12"/>
          </p:nvPr>
        </p:nvSpPr>
        <p:spPr/>
        <p:txBody>
          <a:bodyPr/>
          <a:lstStyle/>
          <a:p>
            <a:fld id="{ADDE3A60-E203-4368-903D-DE7CF04A4B8A}" type="slidenum">
              <a:rPr lang="it-IT" smtClean="0"/>
              <a:t>9</a:t>
            </a:fld>
            <a:endParaRPr lang="it-IT"/>
          </a:p>
        </p:txBody>
      </p:sp>
    </p:spTree>
    <p:extLst>
      <p:ext uri="{BB962C8B-B14F-4D97-AF65-F5344CB8AC3E}">
        <p14:creationId xmlns:p14="http://schemas.microsoft.com/office/powerpoint/2010/main" val="10880437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iacente">
  <a:themeElements>
    <a:clrScheme name="Adiacente">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iacente">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604</TotalTime>
  <Words>6390</Words>
  <Application>Microsoft Office PowerPoint</Application>
  <PresentationFormat>Presentazione su schermo (4:3)</PresentationFormat>
  <Paragraphs>663</Paragraphs>
  <Slides>47</Slides>
  <Notes>5</Notes>
  <HiddenSlides>0</HiddenSlides>
  <MMClips>0</MMClips>
  <ScaleCrop>false</ScaleCrop>
  <HeadingPairs>
    <vt:vector size="4" baseType="variant">
      <vt:variant>
        <vt:lpstr>Tema</vt:lpstr>
      </vt:variant>
      <vt:variant>
        <vt:i4>1</vt:i4>
      </vt:variant>
      <vt:variant>
        <vt:lpstr>Titoli diapositive</vt:lpstr>
      </vt:variant>
      <vt:variant>
        <vt:i4>47</vt:i4>
      </vt:variant>
    </vt:vector>
  </HeadingPairs>
  <TitlesOfParts>
    <vt:vector size="48" baseType="lpstr">
      <vt:lpstr>Adiacente</vt:lpstr>
      <vt:lpstr> Programma  del  Gruppo Micologico di Vibo Valentia  31/05/2012 Sintesi Normativa Settore Micologico – dott. For. Maurizio Angotti- Legge quadro n° 352 del 23 agosto 1993 Norme quadro in materia di raccolta e di commercializzazione dei funghi epigei freschi e conservati. </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  Legge Regionale 26 novembre 2001, n. 30. Modifiche ed integrazioni  Legge Regionale 31 marzo 2009, n. 9 (BUR n. 6 del 1 aprile 2009, Supplemento Straordinario n. 1 del 7 aprile 2009 "Normativa per la regolamentazione della raccolta e commercializzazione dei funghi epigei ed ipogei freschi e conservati"  </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Art. 9 Abrogato</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    Art. 15  Norma finanziaria abrogata</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Grazie per il disturbo</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Legge quadro n° 352 del 23 agosto 1993 Norme quadro in materia di raccolta e di commercializzazione dei funghi epigei freschi e conservati. </dc:title>
  <dc:creator>angotti</dc:creator>
  <cp:lastModifiedBy>angotti</cp:lastModifiedBy>
  <cp:revision>56</cp:revision>
  <dcterms:created xsi:type="dcterms:W3CDTF">2012-05-23T10:16:50Z</dcterms:created>
  <dcterms:modified xsi:type="dcterms:W3CDTF">2012-06-06T07:42:28Z</dcterms:modified>
</cp:coreProperties>
</file>